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sldIdLst>
    <p:sldId id="256" r:id="rId2"/>
    <p:sldId id="258" r:id="rId3"/>
    <p:sldId id="259" r:id="rId4"/>
    <p:sldId id="260" r:id="rId5"/>
    <p:sldId id="284" r:id="rId6"/>
    <p:sldId id="285" r:id="rId7"/>
    <p:sldId id="286" r:id="rId8"/>
    <p:sldId id="287" r:id="rId9"/>
    <p:sldId id="288" r:id="rId10"/>
    <p:sldId id="268" r:id="rId11"/>
    <p:sldId id="273" r:id="rId12"/>
    <p:sldId id="275" r:id="rId13"/>
    <p:sldId id="274" r:id="rId14"/>
    <p:sldId id="264" r:id="rId15"/>
    <p:sldId id="269" r:id="rId16"/>
    <p:sldId id="270" r:id="rId17"/>
    <p:sldId id="271" r:id="rId18"/>
    <p:sldId id="281" r:id="rId19"/>
    <p:sldId id="267" r:id="rId20"/>
    <p:sldId id="278" r:id="rId21"/>
    <p:sldId id="279" r:id="rId22"/>
    <p:sldId id="280" r:id="rId23"/>
    <p:sldId id="272" r:id="rId24"/>
    <p:sldId id="265" r:id="rId25"/>
    <p:sldId id="276" r:id="rId26"/>
    <p:sldId id="277" r:id="rId27"/>
    <p:sldId id="282" r:id="rId28"/>
    <p:sldId id="266" r:id="rId29"/>
    <p:sldId id="283" r:id="rId30"/>
    <p:sldId id="257" r:id="rId31"/>
  </p:sldIdLst>
  <p:sldSz cx="9144000" cy="6858000" type="screen4x3"/>
  <p:notesSz cx="6858000" cy="9144000"/>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75843" autoAdjust="0"/>
  </p:normalViewPr>
  <p:slideViewPr>
    <p:cSldViewPr>
      <p:cViewPr varScale="1">
        <p:scale>
          <a:sx n="55" d="100"/>
          <a:sy n="55" d="100"/>
        </p:scale>
        <p:origin x="1812"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A9F1A1-DCB3-4022-82C4-527A3781A350}" type="datetimeFigureOut">
              <a:rPr lang="en-US" smtClean="0"/>
              <a:pPr/>
              <a:t>10/3/2019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AAA7F5-AB3F-4B92-B839-86BC42CF67F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Google Shape;40;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100" b="0" i="0" u="none" strike="noStrike" cap="none" dirty="0">
                <a:solidFill>
                  <a:srgbClr val="000000"/>
                </a:solidFill>
                <a:effectLst/>
                <a:latin typeface="Arial"/>
                <a:ea typeface="Arial"/>
                <a:cs typeface="Arial"/>
                <a:sym typeface="Arial"/>
              </a:rPr>
              <a:t>The legislation shifting away from acute and specialty care. The shift in focus urgent with respect to chronic conditions; primary care.</a:t>
            </a:r>
          </a:p>
          <a:p>
            <a:pPr marL="0" lvl="0" indent="0" algn="l" rtl="0">
              <a:spcBef>
                <a:spcPts val="0"/>
              </a:spcBef>
              <a:spcAft>
                <a:spcPts val="0"/>
              </a:spcAft>
              <a:buNone/>
            </a:pPr>
            <a:r>
              <a:rPr lang="en-US" sz="1100" b="0" i="0" u="none" strike="noStrike" cap="none" dirty="0">
                <a:solidFill>
                  <a:srgbClr val="000000"/>
                </a:solidFill>
                <a:effectLst/>
                <a:latin typeface="Arial"/>
                <a:ea typeface="Arial"/>
                <a:cs typeface="Arial"/>
                <a:sym typeface="Arial"/>
              </a:rPr>
              <a:t>enabling nurses to practice to the full extent of their education and training major step forward in meeting these challenges.</a:t>
            </a:r>
            <a:endParaRPr dirty="0"/>
          </a:p>
        </p:txBody>
      </p:sp>
      <p:sp>
        <p:nvSpPr>
          <p:cNvPr id="41" name="Google Shape;41;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59234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NP to work under standardized procedures for authorization to perform overlapping medical functions</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Broad, more specific more</a:t>
            </a:r>
            <a:r>
              <a:rPr lang="en-US" baseline="0" dirty="0"/>
              <a:t> at risk working out side of scope.</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developed through collaboration among administrators and health professionals, including physicians and surgeons. </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1 physician to 4 NPs</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0" lvl="0" indent="0" algn="l" rtl="0">
              <a:spcBef>
                <a:spcPts val="0"/>
              </a:spcBef>
              <a:spcAft>
                <a:spcPts val="0"/>
              </a:spcAft>
              <a:buNone/>
            </a:pPr>
            <a:endParaRPr dirty="0"/>
          </a:p>
        </p:txBody>
      </p:sp>
      <p:sp>
        <p:nvSpPr>
          <p:cNvPr id="47" name="Google Shape;47;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70260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3" name="Google Shape;53;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849793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Master_pri.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762000" y="2514600"/>
            <a:ext cx="4342226" cy="1524000"/>
          </a:xfrm>
          <a:prstGeom prst="rect">
            <a:avLst/>
          </a:prstGeom>
        </p:spPr>
        <p:txBody>
          <a:bodyPr anchor="ctr" anchorCtr="0">
            <a:normAutofit/>
          </a:bodyPr>
          <a:lstStyle>
            <a:lvl1pPr algn="l">
              <a:defRPr sz="2400">
                <a:solidFill>
                  <a:schemeClr val="bg1"/>
                </a:solidFill>
                <a:latin typeface="Arial" pitchFamily="34" charset="0"/>
                <a:cs typeface="Arial" pitchFamily="34" charset="0"/>
              </a:defRPr>
            </a:lvl1pPr>
          </a:lstStyle>
          <a:p>
            <a:r>
              <a:rPr lang="en-US" dirty="0"/>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Master_sub.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831166" y="228600"/>
            <a:ext cx="7855634" cy="9144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29992" y="1112837"/>
            <a:ext cx="7877910" cy="4525963"/>
          </a:xfrm>
          <a:prstGeom prst="rect">
            <a:avLst/>
          </a:prstGeom>
        </p:spPr>
        <p:txBody>
          <a:bodyPr/>
          <a:lstStyle>
            <a:lvl1pPr>
              <a:spcBef>
                <a:spcPts val="1000"/>
              </a:spcBef>
              <a:defRPr/>
            </a:lvl1pPr>
            <a:lvl3pPr marL="168275" indent="-168275">
              <a:spcAft>
                <a:spcPts val="1200"/>
              </a:spcAft>
              <a:defRPr sz="1700"/>
            </a:lvl3pPr>
            <a:lvl4pPr>
              <a:buNone/>
              <a:defRPr/>
            </a:lvl4pPr>
            <a:lvl5pPr>
              <a:buNone/>
              <a:defRPr/>
            </a:lvl5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Placeholder 6"/>
          <p:cNvSpPr>
            <a:spLocks noGrp="1"/>
          </p:cNvSpPr>
          <p:nvPr>
            <p:ph type="title"/>
          </p:nvPr>
        </p:nvSpPr>
        <p:spPr>
          <a:xfrm>
            <a:off x="838200" y="304800"/>
            <a:ext cx="8001000" cy="838200"/>
          </a:xfrm>
          <a:prstGeom prst="rect">
            <a:avLst/>
          </a:prstGeom>
          <a:ln>
            <a:noFill/>
          </a:ln>
        </p:spPr>
        <p:txBody>
          <a:bodyPr vert="horz" lIns="91440" tIns="45720" rIns="91440" bIns="45720" rtlCol="0" anchor="b" anchorCtr="0">
            <a:normAutofit/>
          </a:bodyPr>
          <a:lstStyle/>
          <a:p>
            <a:r>
              <a:rPr lang="en-US" dirty="0"/>
              <a:t>Click to edit Master title style</a:t>
            </a:r>
          </a:p>
        </p:txBody>
      </p:sp>
      <p:sp>
        <p:nvSpPr>
          <p:cNvPr id="8" name="Text Placeholder 7"/>
          <p:cNvSpPr>
            <a:spLocks noGrp="1"/>
          </p:cNvSpPr>
          <p:nvPr>
            <p:ph type="body" idx="1"/>
          </p:nvPr>
        </p:nvSpPr>
        <p:spPr>
          <a:xfrm>
            <a:off x="852268" y="1114864"/>
            <a:ext cx="8001000" cy="4449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914400" rtl="0" eaLnBrk="1" latinLnBrk="0" hangingPunct="1">
        <a:spcBef>
          <a:spcPct val="0"/>
        </a:spcBef>
        <a:buNone/>
        <a:defRPr sz="2400" b="0" kern="1200" baseline="0">
          <a:solidFill>
            <a:srgbClr val="00A4E4"/>
          </a:solidFill>
          <a:latin typeface="Arial" pitchFamily="34" charset="0"/>
          <a:ea typeface="+mj-ea"/>
          <a:cs typeface="Arial" pitchFamily="34" charset="0"/>
        </a:defRPr>
      </a:lvl1pPr>
    </p:titleStyle>
    <p:bodyStyle>
      <a:lvl1pPr marL="0" indent="0" algn="l" defTabSz="914400" rtl="0" eaLnBrk="1" latinLnBrk="0" hangingPunct="1">
        <a:spcBef>
          <a:spcPts val="0"/>
        </a:spcBef>
        <a:spcAft>
          <a:spcPts val="500"/>
        </a:spcAft>
        <a:buFont typeface="Arial" pitchFamily="34" charset="0"/>
        <a:buNone/>
        <a:defRPr sz="2000" b="0" kern="1200" baseline="0">
          <a:solidFill>
            <a:srgbClr val="717174"/>
          </a:solidFill>
          <a:latin typeface="Arial" pitchFamily="34" charset="0"/>
          <a:ea typeface="+mn-ea"/>
          <a:cs typeface="Arial" pitchFamily="34" charset="0"/>
        </a:defRPr>
      </a:lvl1pPr>
      <a:lvl2pPr marL="0" indent="0" algn="l" defTabSz="914400" rtl="0" eaLnBrk="1" latinLnBrk="0" hangingPunct="1">
        <a:spcBef>
          <a:spcPts val="0"/>
        </a:spcBef>
        <a:spcAft>
          <a:spcPts val="500"/>
        </a:spcAft>
        <a:buFont typeface="Arial" pitchFamily="34" charset="0"/>
        <a:buNone/>
        <a:defRPr sz="1700" kern="1200" baseline="0">
          <a:solidFill>
            <a:srgbClr val="717174"/>
          </a:solidFill>
          <a:latin typeface="Arial" pitchFamily="34" charset="0"/>
          <a:ea typeface="+mn-ea"/>
          <a:cs typeface="Arial" pitchFamily="34" charset="0"/>
        </a:defRPr>
      </a:lvl2pPr>
      <a:lvl3pPr marL="0" indent="168275" algn="l" defTabSz="914400" rtl="0" eaLnBrk="1" latinLnBrk="0" hangingPunct="1">
        <a:spcBef>
          <a:spcPts val="0"/>
        </a:spcBef>
        <a:spcAft>
          <a:spcPts val="500"/>
        </a:spcAft>
        <a:buFont typeface="Arial" pitchFamily="34" charset="0"/>
        <a:buChar char="•"/>
        <a:defRPr sz="1600" kern="1200" baseline="0">
          <a:solidFill>
            <a:srgbClr val="717174"/>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hyperlink" Target="https://www.rn.ca.gov/pdfs/regulations/order_1480-1486.pdf" TargetMode="Externa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hyperlink" Target="https://www.rn.ca.gov/pdfs/regulations/npr-i-16pdf" TargetMode="Externa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hyperlink" Target="https://www.rn.ca.gov/pdfs/regulations/bp4018.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nppes.cms.hhs.gov/#/" TargetMode="Externa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hyperlink" Target="https://npiregistry.cms.hhs.gov/"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cms.gov/Regulations-and-Guidance/Administrative-Simplification/NationalProvIdentStand/" TargetMode="Externa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hyperlink" Target="https://www.cms.gov/Medicare/CMS-Forms/CMS-Forms/downloads/CMS10114.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deadiversion.usdoj.gov/drugreg/practioners/index.html" TargetMode="Externa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hyperlink" Target="https://apps.deadiversion.usdoj.gov/webforms/jsp/regapps/common/newAppLogin.jsp" TargetMode="External"/><Relationship Id="rId2" Type="http://schemas.openxmlformats.org/officeDocument/2006/relationships/slideLayout" Target="../slideLayouts/slideLayout2.xml"/><Relationship Id="rId1" Type="http://schemas.openxmlformats.org/officeDocument/2006/relationships/tags" Target="../tags/tag19.xml"/><Relationship Id="rId5" Type="http://schemas.openxmlformats.org/officeDocument/2006/relationships/hyperlink" Target="https://www.deadiversion.usdoj.gov/drugreg/practioners/index.html" TargetMode="External"/><Relationship Id="rId4" Type="http://schemas.openxmlformats.org/officeDocument/2006/relationships/hyperlink" Target="https://www.deadiversion.usdoj.gov/pubs/manuals/pract/index.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rn.ca.gov/" TargetMode="External"/><Relationship Id="rId2" Type="http://schemas.openxmlformats.org/officeDocument/2006/relationships/slideLayout" Target="../slideLayouts/slideLayout2.xml"/><Relationship Id="rId1" Type="http://schemas.openxmlformats.org/officeDocument/2006/relationships/tags" Target="../tags/tag20.xml"/><Relationship Id="rId5" Type="http://schemas.openxmlformats.org/officeDocument/2006/relationships/image" Target="../media/image7.png"/><Relationship Id="rId4" Type="http://schemas.openxmlformats.org/officeDocument/2006/relationships/hyperlink" Target="https://oag.ca.gov/security-printers"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hyperlink" Target="https://www.aanp.org/advocacy/recent-legislative-changes/comprehensive-addiction-and-recovery-act-cara" TargetMode="Externa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hyperlink" Target="https://www.samhsa.gov/medication-assisted-treatment/training-materials-resources/qualify-np-pa-waivers" TargetMode="Externa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hyperlink" Target="https://leginfo.legislature.ca.gov/faces/billTextClient.xhtml?bill_id=201720180AB2760" TargetMode="Externa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hyperlink" Target="http://leginfo.legislature.ca.gov/faces/billNavClient.xhtml?bill_id=201720180AB1753" TargetMode="External"/><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hyperlink" Target="https://oag.ca.gov/cures"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hyperlink" Target="https://aonaffinity.blob.core.windows.net/affinitytemplate-dev/media/nso/images/documents/cna_cls_np_101917_cf_prod_sec.pdf" TargetMode="External"/><Relationship Id="rId2" Type="http://schemas.openxmlformats.org/officeDocument/2006/relationships/slideLayout" Target="../slideLayouts/slideLayout2.xml"/><Relationship Id="rId1" Type="http://schemas.openxmlformats.org/officeDocument/2006/relationships/tags" Target="../tags/tag27.xml"/><Relationship Id="rId6" Type="http://schemas.openxmlformats.org/officeDocument/2006/relationships/hyperlink" Target="https://www.nso.com/selection?refID=iiWW2PPi" TargetMode="External"/><Relationship Id="rId5" Type="http://schemas.openxmlformats.org/officeDocument/2006/relationships/image" Target="../media/image10.gif"/><Relationship Id="rId4" Type="http://schemas.openxmlformats.org/officeDocument/2006/relationships/hyperlink" Target="https://aonaffinity.blob.core.windows.net/affinitytemplate-dev/media/nso/risk-education/x-12916-1017-w.pdf"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3" Type="http://schemas.openxmlformats.org/officeDocument/2006/relationships/hyperlink" Target="https://www.aanp.org/practice/practice-management/employment-negotiations" TargetMode="Externa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3" Type="http://schemas.openxmlformats.org/officeDocument/2006/relationships/hyperlink" Target="https://doi.org/10.1016/j.nurpra.2015.11.026" TargetMode="External"/><Relationship Id="rId2" Type="http://schemas.openxmlformats.org/officeDocument/2006/relationships/slideLayout" Target="../slideLayouts/slideLayout2.xml"/><Relationship Id="rId1" Type="http://schemas.openxmlformats.org/officeDocument/2006/relationships/tags" Target="../tags/tag30.xml"/><Relationship Id="rId4" Type="http://schemas.openxmlformats.org/officeDocument/2006/relationships/hyperlink" Target="https://www.npjournal.org/article/S1555-4155(13)00589-8/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C519B-C8E2-4A66-80FB-B2B4430B4E47}"/>
              </a:ext>
            </a:extLst>
          </p:cNvPr>
          <p:cNvSpPr>
            <a:spLocks noGrp="1"/>
          </p:cNvSpPr>
          <p:nvPr>
            <p:ph type="ctrTitle"/>
          </p:nvPr>
        </p:nvSpPr>
        <p:spPr>
          <a:xfrm>
            <a:off x="152400" y="1066800"/>
            <a:ext cx="8686800" cy="2895600"/>
          </a:xfrm>
        </p:spPr>
        <p:txBody>
          <a:bodyPr>
            <a:normAutofit fontScale="90000"/>
          </a:bodyPr>
          <a:lstStyle/>
          <a:p>
            <a:br>
              <a:rPr lang="en-US" sz="3600" dirty="0"/>
            </a:br>
            <a:r>
              <a:rPr lang="en-US" sz="3600" dirty="0"/>
              <a:t>CANP Student Nurse Practitioner Leadership Workshop: </a:t>
            </a:r>
            <a:br>
              <a:rPr lang="en-US" sz="3600" dirty="0"/>
            </a:br>
            <a:r>
              <a:rPr lang="en-US" sz="3600" dirty="0"/>
              <a:t>Understanding Board Regulation, Implications and Issues for Practice, and Professional Roles in Health Care Delivery</a:t>
            </a:r>
            <a:br>
              <a:rPr lang="en-US" sz="2800" dirty="0"/>
            </a:br>
            <a:br>
              <a:rPr lang="en-US" sz="2800" dirty="0"/>
            </a:br>
            <a:endParaRPr lang="en-US" dirty="0"/>
          </a:p>
        </p:txBody>
      </p:sp>
      <p:sp>
        <p:nvSpPr>
          <p:cNvPr id="3" name="TextBox 2"/>
          <p:cNvSpPr txBox="1"/>
          <p:nvPr/>
        </p:nvSpPr>
        <p:spPr>
          <a:xfrm>
            <a:off x="228600" y="4953000"/>
            <a:ext cx="5638800" cy="830997"/>
          </a:xfrm>
          <a:prstGeom prst="rect">
            <a:avLst/>
          </a:prstGeom>
          <a:noFill/>
        </p:spPr>
        <p:txBody>
          <a:bodyPr wrap="square" rtlCol="0">
            <a:spAutoFit/>
          </a:bodyPr>
          <a:lstStyle/>
          <a:p>
            <a:r>
              <a:rPr lang="en-US" sz="1600" dirty="0"/>
              <a:t>Donna Emanuele, DNP, FNP-BC, CNS, FAANP, CANP Past President</a:t>
            </a:r>
          </a:p>
          <a:p>
            <a:r>
              <a:rPr lang="en-US" sz="1600" dirty="0"/>
              <a:t>Sherri Rickman Patrick, DNP, FNP-BC, State CANP Membership  Chair and Board Member</a:t>
            </a:r>
          </a:p>
        </p:txBody>
      </p:sp>
    </p:spTree>
    <p:custDataLst>
      <p:tags r:id="rId1"/>
    </p:custDataLst>
    <p:extLst>
      <p:ext uri="{BB962C8B-B14F-4D97-AF65-F5344CB8AC3E}">
        <p14:creationId xmlns:p14="http://schemas.microsoft.com/office/powerpoint/2010/main" val="3875399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Regulation Changes Approved by OAL</a:t>
            </a:r>
          </a:p>
        </p:txBody>
      </p:sp>
      <p:sp>
        <p:nvSpPr>
          <p:cNvPr id="3" name="Content Placeholder 2"/>
          <p:cNvSpPr>
            <a:spLocks noGrp="1"/>
          </p:cNvSpPr>
          <p:nvPr>
            <p:ph idx="1"/>
          </p:nvPr>
        </p:nvSpPr>
        <p:spPr/>
        <p:txBody>
          <a:bodyPr/>
          <a:lstStyle/>
          <a:p>
            <a:pPr algn="ctr"/>
            <a:r>
              <a:rPr lang="en-US" dirty="0">
                <a:hlinkClick r:id="rId3"/>
              </a:rPr>
              <a:t>https://www.rn.ca.gov/pdfs/regulations/order_1480-1486.pdf</a:t>
            </a:r>
            <a:endParaRPr lang="en-US" dirty="0"/>
          </a:p>
          <a:p>
            <a:pPr>
              <a:buFont typeface="Arial" pitchFamily="34" charset="0"/>
              <a:buChar char="•"/>
            </a:pPr>
            <a:r>
              <a:rPr lang="en-US" b="1" dirty="0"/>
              <a:t>Specialty certifications </a:t>
            </a:r>
            <a:r>
              <a:rPr lang="en-US" dirty="0"/>
              <a:t>offered nationally by AANP (i.e., ENP)</a:t>
            </a: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 Furnishing Number</a:t>
            </a:r>
          </a:p>
        </p:txBody>
      </p:sp>
      <p:sp>
        <p:nvSpPr>
          <p:cNvPr id="3" name="Content Placeholder 2"/>
          <p:cNvSpPr>
            <a:spLocks noGrp="1"/>
          </p:cNvSpPr>
          <p:nvPr>
            <p:ph idx="1"/>
          </p:nvPr>
        </p:nvSpPr>
        <p:spPr/>
        <p:txBody>
          <a:bodyPr/>
          <a:lstStyle/>
          <a:p>
            <a:pPr>
              <a:buFont typeface="Arial" pitchFamily="34" charset="0"/>
              <a:buChar char="•"/>
            </a:pPr>
            <a:r>
              <a:rPr lang="en-US" dirty="0"/>
              <a:t>  Prescriptive Authority in State Statutes &amp; Regulation</a:t>
            </a:r>
          </a:p>
          <a:p>
            <a:pPr lvl="1">
              <a:spcBef>
                <a:spcPts val="1000"/>
              </a:spcBef>
              <a:buFont typeface="Arial" pitchFamily="34" charset="0"/>
              <a:buChar char="•"/>
            </a:pPr>
            <a:r>
              <a:rPr lang="en-US" dirty="0"/>
              <a:t>  </a:t>
            </a:r>
            <a:r>
              <a:rPr lang="en-US" sz="2000" dirty="0"/>
              <a:t>B&amp;P Code Section 2836.1</a:t>
            </a:r>
          </a:p>
          <a:p>
            <a:pPr>
              <a:buFont typeface="Arial" pitchFamily="34" charset="0"/>
              <a:buChar char="•"/>
            </a:pPr>
            <a:r>
              <a:rPr lang="en-US" dirty="0"/>
              <a:t>  BRN-issued “Furnishing Number” and Application</a:t>
            </a:r>
          </a:p>
          <a:p>
            <a:pPr algn="ctr"/>
            <a:r>
              <a:rPr lang="en-US" dirty="0">
                <a:hlinkClick r:id="rId3"/>
              </a:rPr>
              <a:t>https://www.rn.ca.gov/pdfs/regulations/npr-i-16pdf</a:t>
            </a:r>
            <a:endParaRPr lang="en-US" dirty="0"/>
          </a:p>
          <a:p>
            <a:pPr>
              <a:buFont typeface="Arial" pitchFamily="34" charset="0"/>
              <a:buChar char="•"/>
            </a:pPr>
            <a:r>
              <a:rPr lang="en-US" dirty="0"/>
              <a:t>  Consistent with Standardized Procedure &amp; Formulary</a:t>
            </a:r>
          </a:p>
          <a:p>
            <a:r>
              <a:rPr lang="en-US" dirty="0"/>
              <a:t>   Requirements </a:t>
            </a:r>
          </a:p>
          <a:p>
            <a:pPr>
              <a:buFont typeface="Arial" pitchFamily="34" charset="0"/>
              <a:buChar char="•"/>
            </a:pPr>
            <a:r>
              <a:rPr lang="en-US" dirty="0"/>
              <a:t>  B&amp;P Section 2836.1 (c) (1)</a:t>
            </a:r>
          </a:p>
          <a:p>
            <a:pPr algn="ctr"/>
            <a:r>
              <a:rPr lang="en-US" dirty="0">
                <a:hlinkClick r:id="rId4"/>
              </a:rPr>
              <a:t>https://www.rn.ca.gov/pdfs/regulations/bp4018.pdf</a:t>
            </a:r>
            <a:endParaRPr lang="en-US" dirty="0"/>
          </a:p>
          <a:p>
            <a:pPr>
              <a:buFont typeface="Arial" pitchFamily="34" charset="0"/>
              <a:buChar char="•"/>
            </a:pPr>
            <a:endParaRPr lang="en-US" dirty="0"/>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NPI Number</a:t>
            </a:r>
          </a:p>
        </p:txBody>
      </p:sp>
      <p:sp>
        <p:nvSpPr>
          <p:cNvPr id="3" name="Content Placeholder 2"/>
          <p:cNvSpPr>
            <a:spLocks noGrp="1"/>
          </p:cNvSpPr>
          <p:nvPr>
            <p:ph idx="1"/>
          </p:nvPr>
        </p:nvSpPr>
        <p:spPr/>
        <p:txBody>
          <a:bodyPr/>
          <a:lstStyle/>
          <a:p>
            <a:pPr>
              <a:buFont typeface="Arial" pitchFamily="34" charset="0"/>
              <a:buChar char="•"/>
            </a:pPr>
            <a:r>
              <a:rPr lang="en-US" sz="2800" dirty="0"/>
              <a:t>  </a:t>
            </a:r>
            <a:r>
              <a:rPr lang="en-US" dirty="0"/>
              <a:t>All Individuals and Organizations who meet the definition of health care provider as described at 45 CFR 160.103 are eligible to obtain a National Provider Identifier, or </a:t>
            </a:r>
            <a:r>
              <a:rPr lang="en-US" b="1" dirty="0"/>
              <a:t>NPI</a:t>
            </a:r>
            <a:r>
              <a:rPr lang="en-US" dirty="0"/>
              <a:t>.</a:t>
            </a:r>
          </a:p>
          <a:p>
            <a:pPr>
              <a:buFont typeface="Arial" pitchFamily="34" charset="0"/>
              <a:buChar char="•"/>
            </a:pPr>
            <a:r>
              <a:rPr lang="en-US" dirty="0"/>
              <a:t>  If you are a HIPAA covered provider or if you are a health care provider/supplier who bills Medicare for your services, you </a:t>
            </a:r>
            <a:r>
              <a:rPr lang="en-US" b="1" dirty="0"/>
              <a:t>need an NPI</a:t>
            </a:r>
            <a:r>
              <a:rPr lang="en-US" dirty="0"/>
              <a:t>.</a:t>
            </a:r>
          </a:p>
          <a:p>
            <a:pPr algn="ctr"/>
            <a:r>
              <a:rPr lang="en-US" dirty="0">
                <a:hlinkClick r:id="rId3"/>
              </a:rPr>
              <a:t>https://nppes.cms.hhs.gov/#/</a:t>
            </a:r>
            <a:endParaRPr lang="en-US" dirty="0"/>
          </a:p>
          <a:p>
            <a:pPr algn="ctr"/>
            <a:r>
              <a:rPr lang="en-US" b="1" dirty="0"/>
              <a:t>National Plan &amp; Provider and Enumeration System</a:t>
            </a:r>
          </a:p>
          <a:p>
            <a:pPr algn="ctr"/>
            <a:r>
              <a:rPr lang="en-US" dirty="0">
                <a:hlinkClick r:id="rId4"/>
              </a:rPr>
              <a:t>https://npiregistry.cms.hhs.gov/</a:t>
            </a:r>
            <a:endParaRPr lang="en-US" dirty="0"/>
          </a:p>
          <a:p>
            <a:pPr algn="ctr"/>
            <a:r>
              <a:rPr lang="en-US" b="1" dirty="0"/>
              <a:t>NPPES NPI </a:t>
            </a:r>
            <a:r>
              <a:rPr lang="en-US" b="1" dirty="0" err="1"/>
              <a:t>Resigtry</a:t>
            </a:r>
            <a:endParaRPr lang="en-US" b="1" dirty="0"/>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NPI Numbers</a:t>
            </a:r>
          </a:p>
        </p:txBody>
      </p:sp>
      <p:sp>
        <p:nvSpPr>
          <p:cNvPr id="3" name="Content Placeholder 2"/>
          <p:cNvSpPr>
            <a:spLocks noGrp="1"/>
          </p:cNvSpPr>
          <p:nvPr>
            <p:ph idx="1"/>
          </p:nvPr>
        </p:nvSpPr>
        <p:spPr/>
        <p:txBody>
          <a:bodyPr>
            <a:normAutofit fontScale="77500" lnSpcReduction="20000"/>
          </a:bodyPr>
          <a:lstStyle/>
          <a:p>
            <a:pPr>
              <a:buFont typeface="Arial" pitchFamily="34" charset="0"/>
              <a:buChar char="•"/>
            </a:pPr>
            <a:r>
              <a:rPr lang="en-US" dirty="0"/>
              <a:t>  The National Provider Identifier (NPI) is a Health Insurance Portability and Accountability Act (HIPAA) Administrative Simplification Standard. </a:t>
            </a:r>
          </a:p>
          <a:p>
            <a:pPr>
              <a:buFont typeface="Arial" pitchFamily="34" charset="0"/>
              <a:buChar char="•"/>
            </a:pPr>
            <a:r>
              <a:rPr lang="en-US" dirty="0"/>
              <a:t>  The NPI is a unique identification number for covered health care providers. Covered health care providers and all health plans and health care clearinghouses must use the NPIs in the administrative and financial transactions adopted under HIPAA. </a:t>
            </a:r>
          </a:p>
          <a:p>
            <a:pPr>
              <a:buFont typeface="Arial" pitchFamily="34" charset="0"/>
              <a:buChar char="•"/>
            </a:pPr>
            <a:r>
              <a:rPr lang="en-US" dirty="0"/>
              <a:t>  The NPI is a 10-position, intelligence-free numeric identifier (10-digit number). This means that the numbers do not carry other information about healthcare providers, such as the state in which they live or their medical specialty. The NPI must be used in lieu of legacy provider identifiers in the HIPAA standards transactions.</a:t>
            </a:r>
          </a:p>
          <a:p>
            <a:pPr>
              <a:buFont typeface="Arial" pitchFamily="34" charset="0"/>
              <a:buChar char="•"/>
            </a:pPr>
            <a:r>
              <a:rPr lang="en-US" dirty="0"/>
              <a:t>  As outlined in the Federal Regulation, The Health Insurance Portability and Accountability Act of 1996 (HIPAA), covered providers must also share their NPI with other providers, health plans, clearinghouses, and any entity that may need it for billing purposes.</a:t>
            </a:r>
          </a:p>
          <a:p>
            <a:pPr algn="ctr"/>
            <a:r>
              <a:rPr lang="en-US" dirty="0">
                <a:hlinkClick r:id="rId3"/>
              </a:rPr>
              <a:t>https://www.cms.gov/Regulations-and-Guidance/Administrative-Simplification/NationalProvIdentStand/</a:t>
            </a:r>
            <a:endParaRPr lang="en-US" dirty="0"/>
          </a:p>
          <a:p>
            <a:pPr algn="ctr"/>
            <a:r>
              <a:rPr lang="en-US" dirty="0">
                <a:hlinkClick r:id="rId4"/>
              </a:rPr>
              <a:t>https://www.cms.gov/Medicare/CMS-Forms/CMS-Forms/downloads/CMS10114.pdf</a:t>
            </a:r>
            <a:endParaRPr lang="en-US" dirty="0"/>
          </a:p>
          <a:p>
            <a:pPr>
              <a:buFont typeface="Arial" pitchFamily="34" charset="0"/>
              <a:buChar char="•"/>
            </a:pPr>
            <a:endParaRPr lang="en-US" dirty="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 License &amp; Number</a:t>
            </a:r>
          </a:p>
        </p:txBody>
      </p:sp>
      <p:sp>
        <p:nvSpPr>
          <p:cNvPr id="3" name="Content Placeholder 2"/>
          <p:cNvSpPr>
            <a:spLocks noGrp="1"/>
          </p:cNvSpPr>
          <p:nvPr>
            <p:ph idx="1"/>
          </p:nvPr>
        </p:nvSpPr>
        <p:spPr>
          <a:xfrm>
            <a:off x="829992" y="1112837"/>
            <a:ext cx="7877910" cy="4572000"/>
          </a:xfrm>
        </p:spPr>
        <p:txBody>
          <a:bodyPr>
            <a:normAutofit/>
          </a:bodyPr>
          <a:lstStyle/>
          <a:p>
            <a:pPr>
              <a:buFont typeface="Arial" pitchFamily="34" charset="0"/>
              <a:buChar char="•"/>
            </a:pPr>
            <a:r>
              <a:rPr lang="en-US" dirty="0"/>
              <a:t>  Requirements for Practice (New Applications Form 224)</a:t>
            </a:r>
          </a:p>
          <a:p>
            <a:pPr>
              <a:buFont typeface="Arial" pitchFamily="34" charset="0"/>
              <a:buChar char="•"/>
            </a:pPr>
            <a:r>
              <a:rPr lang="en-US" dirty="0"/>
              <a:t>  Schedule of Drugs &amp; Classes</a:t>
            </a:r>
          </a:p>
          <a:p>
            <a:pPr>
              <a:buFont typeface="Arial" pitchFamily="34" charset="0"/>
              <a:buChar char="•"/>
            </a:pPr>
            <a:r>
              <a:rPr lang="en-US" dirty="0"/>
              <a:t>   CA: </a:t>
            </a:r>
            <a:r>
              <a:rPr lang="pt-BR" dirty="0"/>
              <a:t>2, 2N, 3, 3N, 4, 5 Prescribe, Dispense, Administer </a:t>
            </a:r>
            <a:r>
              <a:rPr lang="pt-BR" b="1" dirty="0"/>
              <a:t>NOTE:</a:t>
            </a:r>
            <a:r>
              <a:rPr lang="pt-BR" dirty="0"/>
              <a:t> 2 </a:t>
            </a:r>
            <a:r>
              <a:rPr lang="pt-BR" b="1" dirty="0"/>
              <a:t>Requires Continuing Education</a:t>
            </a:r>
            <a:endParaRPr lang="en-US" b="1" dirty="0"/>
          </a:p>
          <a:p>
            <a:pPr algn="ctr"/>
            <a:r>
              <a:rPr lang="en-US" dirty="0">
                <a:hlinkClick r:id="rId3"/>
              </a:rPr>
              <a:t>https://www.deadiversion.usdoj.gov/drugreg/practioners/index.html</a:t>
            </a:r>
            <a:endParaRPr lang="en-US" dirty="0"/>
          </a:p>
          <a:p>
            <a:endParaRPr lang="en-US" dirty="0"/>
          </a:p>
          <a:p>
            <a:pPr lvl="2">
              <a:buNone/>
            </a:pPr>
            <a:r>
              <a:rPr lang="en-US" dirty="0"/>
              <a:t>     </a:t>
            </a:r>
          </a:p>
          <a:p>
            <a:pPr lvl="1"/>
            <a:endParaRPr lang="en-US" dirty="0"/>
          </a:p>
          <a:p>
            <a:endParaRPr lang="en-US" dirty="0"/>
          </a:p>
        </p:txBody>
      </p:sp>
      <p:pic>
        <p:nvPicPr>
          <p:cNvPr id="9220" name="Picture 4" descr="Image result for drug classifications"/>
          <p:cNvPicPr>
            <a:picLocks noChangeAspect="1" noChangeArrowheads="1"/>
          </p:cNvPicPr>
          <p:nvPr/>
        </p:nvPicPr>
        <p:blipFill>
          <a:blip r:embed="rId4" cstate="print"/>
          <a:srcRect/>
          <a:stretch>
            <a:fillRect/>
          </a:stretch>
        </p:blipFill>
        <p:spPr bwMode="auto">
          <a:xfrm>
            <a:off x="1981200" y="3352800"/>
            <a:ext cx="5105400" cy="2362200"/>
          </a:xfrm>
          <a:prstGeom prst="rect">
            <a:avLst/>
          </a:prstGeom>
          <a:noFill/>
        </p:spPr>
      </p:pic>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Classes</a:t>
            </a:r>
          </a:p>
        </p:txBody>
      </p:sp>
      <p:sp>
        <p:nvSpPr>
          <p:cNvPr id="3" name="Content Placeholder 2"/>
          <p:cNvSpPr>
            <a:spLocks noGrp="1"/>
          </p:cNvSpPr>
          <p:nvPr>
            <p:ph idx="1"/>
          </p:nvPr>
        </p:nvSpPr>
        <p:spPr>
          <a:xfrm>
            <a:off x="829992" y="1112837"/>
            <a:ext cx="7877910" cy="4373563"/>
          </a:xfrm>
        </p:spPr>
        <p:txBody>
          <a:bodyPr>
            <a:normAutofit fontScale="85000" lnSpcReduction="10000"/>
          </a:bodyPr>
          <a:lstStyle/>
          <a:p>
            <a:pPr>
              <a:buFont typeface="Arial" pitchFamily="34" charset="0"/>
              <a:buChar char="•"/>
            </a:pPr>
            <a:r>
              <a:rPr lang="en-US" sz="2600" dirty="0"/>
              <a:t>  </a:t>
            </a:r>
            <a:r>
              <a:rPr lang="en-US" sz="2400" b="1" dirty="0"/>
              <a:t>Schedule I substances (1): </a:t>
            </a:r>
            <a:r>
              <a:rPr lang="en-US" sz="2400" dirty="0"/>
              <a:t>The substances in this schedule are those that have no accepted medical use in the United States and have a high abuse potential. Some examples are heroin, marihuana, LSD, MDMA, peyote. </a:t>
            </a:r>
          </a:p>
          <a:p>
            <a:pPr>
              <a:buFont typeface="Arial" pitchFamily="34" charset="0"/>
              <a:buChar char="•"/>
            </a:pPr>
            <a:r>
              <a:rPr lang="en-US" sz="2400" dirty="0"/>
              <a:t>  </a:t>
            </a:r>
            <a:r>
              <a:rPr lang="en-US" sz="2400" b="1" dirty="0"/>
              <a:t>Schedule II/IIN substances (2/2N): </a:t>
            </a:r>
            <a:r>
              <a:rPr lang="en-US" sz="2400" dirty="0"/>
              <a:t>The substances in this schedule have a high abuse potential with severe psychic or physical dependence liability. Schedule II controlled substances consist of certain narcotic, stimulant and depressant drugs.</a:t>
            </a:r>
          </a:p>
          <a:p>
            <a:pPr>
              <a:buFont typeface="Arial" pitchFamily="34" charset="0"/>
              <a:buChar char="•"/>
            </a:pPr>
            <a:r>
              <a:rPr lang="en-US" sz="2400" dirty="0"/>
              <a:t> </a:t>
            </a:r>
            <a:r>
              <a:rPr lang="en-US" sz="2400" b="1" dirty="0"/>
              <a:t>Examples of Schedule II narcotic controlled substances are:</a:t>
            </a:r>
            <a:r>
              <a:rPr lang="en-US" sz="2400" dirty="0"/>
              <a:t> opium, morphine, codeine, </a:t>
            </a:r>
            <a:r>
              <a:rPr lang="en-US" sz="2400" dirty="0" err="1"/>
              <a:t>hydromorphone</a:t>
            </a:r>
            <a:r>
              <a:rPr lang="en-US" sz="2400" dirty="0"/>
              <a:t> (</a:t>
            </a:r>
            <a:r>
              <a:rPr lang="en-US" sz="2400" dirty="0" err="1"/>
              <a:t>Dilaudid</a:t>
            </a:r>
            <a:r>
              <a:rPr lang="en-US" sz="2400" dirty="0"/>
              <a:t>), methadone, </a:t>
            </a:r>
            <a:r>
              <a:rPr lang="en-US" sz="2400" dirty="0" err="1"/>
              <a:t>pantopon</a:t>
            </a:r>
            <a:r>
              <a:rPr lang="en-US" sz="2400" dirty="0"/>
              <a:t>, </a:t>
            </a:r>
            <a:r>
              <a:rPr lang="en-US" sz="2400" dirty="0" err="1"/>
              <a:t>meperidine</a:t>
            </a:r>
            <a:r>
              <a:rPr lang="en-US" sz="2400" dirty="0"/>
              <a:t> (Demerol), and </a:t>
            </a:r>
            <a:r>
              <a:rPr lang="en-US" sz="2400" dirty="0" err="1"/>
              <a:t>hydrocodone</a:t>
            </a:r>
            <a:r>
              <a:rPr lang="en-US" sz="2400" dirty="0"/>
              <a:t> (</a:t>
            </a:r>
            <a:r>
              <a:rPr lang="en-US" sz="2400" dirty="0" err="1"/>
              <a:t>Vicodin</a:t>
            </a:r>
            <a:r>
              <a:rPr lang="en-US" sz="2400" dirty="0"/>
              <a:t>®). Examples of Schedule IIN non-narcotic would be Amphetamine, Methamphetamine, </a:t>
            </a:r>
            <a:r>
              <a:rPr lang="en-US" sz="2400" dirty="0" err="1"/>
              <a:t>Nabilone</a:t>
            </a:r>
            <a:r>
              <a:rPr lang="en-US" sz="2400" dirty="0"/>
              <a:t>. </a:t>
            </a:r>
          </a:p>
          <a:p>
            <a:pPr>
              <a:buFont typeface="Arial" pitchFamily="34" charset="0"/>
              <a:buChar char="•"/>
            </a:pPr>
            <a:endParaRPr lang="en-US" sz="2600" dirty="0"/>
          </a:p>
          <a:p>
            <a:endParaRPr lang="en-US" dirty="0"/>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Classes</a:t>
            </a:r>
          </a:p>
        </p:txBody>
      </p:sp>
      <p:sp>
        <p:nvSpPr>
          <p:cNvPr id="3" name="Content Placeholder 2"/>
          <p:cNvSpPr>
            <a:spLocks noGrp="1"/>
          </p:cNvSpPr>
          <p:nvPr>
            <p:ph idx="1"/>
          </p:nvPr>
        </p:nvSpPr>
        <p:spPr/>
        <p:txBody>
          <a:bodyPr>
            <a:normAutofit lnSpcReduction="10000"/>
          </a:bodyPr>
          <a:lstStyle/>
          <a:p>
            <a:pPr>
              <a:buFont typeface="Arial" pitchFamily="34" charset="0"/>
              <a:buChar char="•"/>
            </a:pPr>
            <a:r>
              <a:rPr lang="en-US" b="1" dirty="0"/>
              <a:t>  Schedule III/IIIN substances (3/3N): </a:t>
            </a:r>
            <a:r>
              <a:rPr lang="en-US" dirty="0"/>
              <a:t>The substances listed in this schedule have an abuse potential less than those in Schedules I and II, and include compounds containing limited quantities of certain narcotic drugs (Schedule 3) and non-narcotic drugs  (Schedule 3N) such as: codeine (Tylenol with Codeine), derivatives of </a:t>
            </a:r>
            <a:r>
              <a:rPr lang="en-US" dirty="0" err="1"/>
              <a:t>babituric</a:t>
            </a:r>
            <a:r>
              <a:rPr lang="en-US" dirty="0"/>
              <a:t> acid except those listed in another schedule, </a:t>
            </a:r>
            <a:r>
              <a:rPr lang="en-US" dirty="0" err="1"/>
              <a:t>nalorphine</a:t>
            </a:r>
            <a:r>
              <a:rPr lang="en-US" dirty="0"/>
              <a:t>, </a:t>
            </a:r>
            <a:r>
              <a:rPr lang="en-US" dirty="0" err="1"/>
              <a:t>benzphetamine</a:t>
            </a:r>
            <a:r>
              <a:rPr lang="en-US" dirty="0"/>
              <a:t>, </a:t>
            </a:r>
            <a:r>
              <a:rPr lang="en-US" dirty="0" err="1"/>
              <a:t>chlorphentermine</a:t>
            </a:r>
            <a:r>
              <a:rPr lang="en-US" dirty="0"/>
              <a:t>, </a:t>
            </a:r>
            <a:r>
              <a:rPr lang="en-US" dirty="0" err="1"/>
              <a:t>clortemine</a:t>
            </a:r>
            <a:r>
              <a:rPr lang="en-US" dirty="0"/>
              <a:t>, </a:t>
            </a:r>
            <a:r>
              <a:rPr lang="en-US" dirty="0" err="1"/>
              <a:t>phendimetrazine</a:t>
            </a:r>
            <a:r>
              <a:rPr lang="en-US" dirty="0"/>
              <a:t>, paregoric and any compound, mixture, preparation or suppository dosage form containing </a:t>
            </a:r>
            <a:r>
              <a:rPr lang="en-US" dirty="0" err="1"/>
              <a:t>amobarbital</a:t>
            </a:r>
            <a:r>
              <a:rPr lang="en-US" dirty="0"/>
              <a:t>, </a:t>
            </a:r>
            <a:r>
              <a:rPr lang="en-US" dirty="0" err="1"/>
              <a:t>secobarbital</a:t>
            </a:r>
            <a:r>
              <a:rPr lang="en-US" dirty="0"/>
              <a:t> or pentobarbital. </a:t>
            </a:r>
          </a:p>
          <a:p>
            <a:pPr>
              <a:buFont typeface="Arial" pitchFamily="34" charset="0"/>
              <a:buChar char="•"/>
            </a:pPr>
            <a:r>
              <a:rPr lang="en-US" b="1" dirty="0"/>
              <a:t>  Examples of Schedule III narcotics include: </a:t>
            </a:r>
            <a:r>
              <a:rPr lang="en-US" dirty="0"/>
              <a:t>products containing not more than 90 milligrams of codeine per dosage unit (Tylenol with Codeine®), and </a:t>
            </a:r>
            <a:r>
              <a:rPr lang="en-US" dirty="0" err="1"/>
              <a:t>buprenorphine</a:t>
            </a:r>
            <a:r>
              <a:rPr lang="en-US" dirty="0"/>
              <a:t> (</a:t>
            </a:r>
            <a:r>
              <a:rPr lang="en-US" dirty="0" err="1"/>
              <a:t>Suboxone</a:t>
            </a:r>
            <a:r>
              <a:rPr lang="en-US" dirty="0"/>
              <a:t>®). Examples of Schedule IIIN non-narcotics include: </a:t>
            </a:r>
            <a:r>
              <a:rPr lang="en-US" dirty="0" err="1"/>
              <a:t>benzphetamine</a:t>
            </a:r>
            <a:r>
              <a:rPr lang="en-US" dirty="0"/>
              <a:t> (</a:t>
            </a:r>
            <a:r>
              <a:rPr lang="en-US" dirty="0" err="1"/>
              <a:t>Didrex</a:t>
            </a:r>
            <a:r>
              <a:rPr lang="en-US" dirty="0"/>
              <a:t>®), </a:t>
            </a:r>
            <a:r>
              <a:rPr lang="en-US" dirty="0" err="1"/>
              <a:t>phendimetrazine</a:t>
            </a:r>
            <a:r>
              <a:rPr lang="en-US" dirty="0"/>
              <a:t>, </a:t>
            </a:r>
            <a:r>
              <a:rPr lang="en-US" dirty="0" err="1"/>
              <a:t>ketamine</a:t>
            </a:r>
            <a:r>
              <a:rPr lang="en-US" dirty="0"/>
              <a:t>, and anabolic steroids such as </a:t>
            </a:r>
            <a:r>
              <a:rPr lang="en-US" dirty="0" err="1"/>
              <a:t>Depo</a:t>
            </a:r>
            <a:r>
              <a:rPr lang="en-US" dirty="0"/>
              <a:t>®-Testosterone.</a:t>
            </a: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Classes</a:t>
            </a:r>
          </a:p>
        </p:txBody>
      </p:sp>
      <p:sp>
        <p:nvSpPr>
          <p:cNvPr id="3" name="Content Placeholder 2"/>
          <p:cNvSpPr>
            <a:spLocks noGrp="1"/>
          </p:cNvSpPr>
          <p:nvPr>
            <p:ph idx="1"/>
          </p:nvPr>
        </p:nvSpPr>
        <p:spPr/>
        <p:txBody>
          <a:bodyPr/>
          <a:lstStyle/>
          <a:p>
            <a:pPr>
              <a:buFont typeface="Arial" pitchFamily="34" charset="0"/>
              <a:buChar char="•"/>
            </a:pPr>
            <a:r>
              <a:rPr lang="en-US" b="1" dirty="0"/>
              <a:t>  Schedule IV substances (4): </a:t>
            </a:r>
            <a:r>
              <a:rPr lang="en-US" dirty="0"/>
              <a:t>The substances in this schedule have an abuse potential less than those listed in Schedule III and include such drugs as: barbital, </a:t>
            </a:r>
            <a:r>
              <a:rPr lang="en-US" dirty="0" err="1"/>
              <a:t>phenobarbital</a:t>
            </a:r>
            <a:r>
              <a:rPr lang="en-US" dirty="0"/>
              <a:t>, chloral </a:t>
            </a:r>
            <a:r>
              <a:rPr lang="en-US" dirty="0" err="1"/>
              <a:t>hydtrate</a:t>
            </a:r>
            <a:r>
              <a:rPr lang="en-US" dirty="0"/>
              <a:t>, </a:t>
            </a:r>
            <a:r>
              <a:rPr lang="en-US" dirty="0" err="1"/>
              <a:t>clorazepate</a:t>
            </a:r>
            <a:r>
              <a:rPr lang="en-US" dirty="0"/>
              <a:t> (</a:t>
            </a:r>
            <a:r>
              <a:rPr lang="en-US" dirty="0" err="1"/>
              <a:t>Tranxene</a:t>
            </a:r>
            <a:r>
              <a:rPr lang="en-US" dirty="0"/>
              <a:t>), </a:t>
            </a:r>
            <a:r>
              <a:rPr lang="en-US" dirty="0" err="1"/>
              <a:t>alprazolam</a:t>
            </a:r>
            <a:r>
              <a:rPr lang="en-US" dirty="0"/>
              <a:t> (</a:t>
            </a:r>
            <a:r>
              <a:rPr lang="en-US" dirty="0" err="1"/>
              <a:t>Xanax</a:t>
            </a:r>
            <a:r>
              <a:rPr lang="en-US" dirty="0"/>
              <a:t>), </a:t>
            </a:r>
            <a:r>
              <a:rPr lang="en-US" dirty="0" err="1"/>
              <a:t>Quazepam</a:t>
            </a:r>
            <a:r>
              <a:rPr lang="en-US" dirty="0"/>
              <a:t> (</a:t>
            </a:r>
            <a:r>
              <a:rPr lang="en-US" dirty="0" err="1"/>
              <a:t>Dormalin</a:t>
            </a:r>
            <a:r>
              <a:rPr lang="en-US" dirty="0"/>
              <a:t>). </a:t>
            </a:r>
          </a:p>
          <a:p>
            <a:pPr>
              <a:buFont typeface="Arial" pitchFamily="34" charset="0"/>
              <a:buChar char="•"/>
            </a:pPr>
            <a:r>
              <a:rPr lang="en-US" b="1" dirty="0"/>
              <a:t>  Schedule V substances (5): </a:t>
            </a:r>
            <a:r>
              <a:rPr lang="en-US" dirty="0"/>
              <a:t>The substances in this schedule have an abuse potential less than those listed in Schedule IV and consist primarily of preparations containing limited quantities of certain narcotic and stimulant drugs generally for </a:t>
            </a:r>
            <a:r>
              <a:rPr lang="en-US" dirty="0" err="1"/>
              <a:t>antitussive</a:t>
            </a:r>
            <a:r>
              <a:rPr lang="en-US" dirty="0"/>
              <a:t>, </a:t>
            </a:r>
            <a:r>
              <a:rPr lang="en-US" dirty="0" err="1"/>
              <a:t>antidiarrheal</a:t>
            </a:r>
            <a:r>
              <a:rPr lang="en-US" dirty="0"/>
              <a:t> and analgesic purposes. Some examples are </a:t>
            </a:r>
            <a:r>
              <a:rPr lang="en-US" dirty="0" err="1"/>
              <a:t>buprenorphine</a:t>
            </a:r>
            <a:r>
              <a:rPr lang="en-US" dirty="0"/>
              <a:t> and </a:t>
            </a:r>
            <a:r>
              <a:rPr lang="en-US" dirty="0" err="1"/>
              <a:t>propylhexedrine</a:t>
            </a:r>
            <a:r>
              <a:rPr lang="en-US" dirty="0"/>
              <a:t>.</a:t>
            </a:r>
          </a:p>
          <a:p>
            <a:endParaRPr lang="en-US" dirty="0"/>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 Links and Forms</a:t>
            </a:r>
          </a:p>
        </p:txBody>
      </p:sp>
      <p:sp>
        <p:nvSpPr>
          <p:cNvPr id="3" name="Content Placeholder 2"/>
          <p:cNvSpPr>
            <a:spLocks noGrp="1"/>
          </p:cNvSpPr>
          <p:nvPr>
            <p:ph idx="1"/>
          </p:nvPr>
        </p:nvSpPr>
        <p:spPr>
          <a:xfrm>
            <a:off x="609600" y="1112837"/>
            <a:ext cx="8098302" cy="4525963"/>
          </a:xfrm>
        </p:spPr>
        <p:txBody>
          <a:bodyPr>
            <a:normAutofit lnSpcReduction="10000"/>
          </a:bodyPr>
          <a:lstStyle/>
          <a:p>
            <a:pPr>
              <a:buFont typeface="Arial" pitchFamily="34" charset="0"/>
              <a:buChar char="•"/>
            </a:pPr>
            <a:r>
              <a:rPr lang="en-US" dirty="0"/>
              <a:t>  </a:t>
            </a:r>
            <a:r>
              <a:rPr lang="en-US" b="1" dirty="0"/>
              <a:t>Registration:</a:t>
            </a:r>
            <a:r>
              <a:rPr lang="en-US" dirty="0"/>
              <a:t> New Applications </a:t>
            </a:r>
            <a:r>
              <a:rPr lang="en-US" i="1" dirty="0"/>
              <a:t>Form 224</a:t>
            </a:r>
            <a:endParaRPr lang="en-US" i="1" dirty="0">
              <a:hlinkClick r:id="rId3"/>
            </a:endParaRPr>
          </a:p>
          <a:p>
            <a:pPr lvl="1" algn="ctr"/>
            <a:r>
              <a:rPr lang="en-US" sz="1800" dirty="0">
                <a:hlinkClick r:id="rId3"/>
              </a:rPr>
              <a:t>https://apps.deadiversion.usdoj.gov/webforms/jsp/regapps/common/newAppLogin.jsp</a:t>
            </a:r>
            <a:endParaRPr lang="en-US" sz="1800" dirty="0"/>
          </a:p>
          <a:p>
            <a:pPr lvl="1">
              <a:buFont typeface="Arial" pitchFamily="34" charset="0"/>
              <a:buChar char="•"/>
            </a:pPr>
            <a:r>
              <a:rPr lang="en-US" dirty="0"/>
              <a:t>  </a:t>
            </a:r>
            <a:r>
              <a:rPr lang="en-US" sz="2000" b="1" dirty="0"/>
              <a:t>Practitioner’s Manual:</a:t>
            </a:r>
          </a:p>
          <a:p>
            <a:pPr lvl="1" algn="ctr"/>
            <a:r>
              <a:rPr lang="en-US" sz="1800" dirty="0">
                <a:hlinkClick r:id="rId4"/>
              </a:rPr>
              <a:t>https://www.deadiversion.usdoj.gov/pubs/manuals/pract/index.html</a:t>
            </a:r>
            <a:endParaRPr lang="en-US" sz="1800" dirty="0"/>
          </a:p>
          <a:p>
            <a:pPr lvl="1">
              <a:buFont typeface="Arial" pitchFamily="34" charset="0"/>
              <a:buChar char="•"/>
            </a:pPr>
            <a:r>
              <a:rPr lang="en-US" dirty="0"/>
              <a:t>  </a:t>
            </a:r>
            <a:r>
              <a:rPr lang="en-US" sz="2000" b="1" dirty="0"/>
              <a:t>MLP Authorization by State:</a:t>
            </a:r>
          </a:p>
          <a:p>
            <a:pPr lvl="1" algn="ctr"/>
            <a:r>
              <a:rPr lang="en-US" sz="1800" dirty="0">
                <a:hlinkClick r:id="rId5"/>
              </a:rPr>
              <a:t>https://www.deadiversion.usdoj.gov/drugreg/practioners/index.html</a:t>
            </a:r>
            <a:endParaRPr lang="en-US" sz="1800" dirty="0"/>
          </a:p>
          <a:p>
            <a:pPr>
              <a:buFont typeface="Arial" pitchFamily="34" charset="0"/>
              <a:buChar char="•"/>
            </a:pPr>
            <a:r>
              <a:rPr lang="en-US" dirty="0"/>
              <a:t>  </a:t>
            </a:r>
            <a:r>
              <a:rPr lang="en-US" b="1" dirty="0"/>
              <a:t>Fees: $731 every 3 Years</a:t>
            </a:r>
          </a:p>
          <a:p>
            <a:pPr>
              <a:buFont typeface="Arial" pitchFamily="34" charset="0"/>
              <a:buChar char="•"/>
            </a:pPr>
            <a:r>
              <a:rPr lang="en-US" dirty="0"/>
              <a:t>  </a:t>
            </a:r>
            <a:r>
              <a:rPr lang="en-US" b="1" dirty="0"/>
              <a:t>Fee-Exempt Registrants: </a:t>
            </a:r>
            <a:r>
              <a:rPr lang="en-US" dirty="0"/>
              <a:t>(</a:t>
            </a:r>
            <a:r>
              <a:rPr lang="en-US" i="1" dirty="0"/>
              <a:t>7% </a:t>
            </a:r>
            <a:r>
              <a:rPr lang="en-US" dirty="0"/>
              <a:t>or 96K individual/institutional registrants): A hospital or other institution that is operated by an agency of the United States, of any State, or any political subdivision or an agency thereof or an individual who is required to obtain a registration in order to carry out his/her duties as an official of a federal or State agency is also exempt from registration fees. </a:t>
            </a: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Controlled Substance Prescription Form</a:t>
            </a:r>
          </a:p>
        </p:txBody>
      </p:sp>
      <p:sp>
        <p:nvSpPr>
          <p:cNvPr id="3" name="Content Placeholder 2"/>
          <p:cNvSpPr>
            <a:spLocks noGrp="1"/>
          </p:cNvSpPr>
          <p:nvPr>
            <p:ph idx="1"/>
          </p:nvPr>
        </p:nvSpPr>
        <p:spPr/>
        <p:txBody>
          <a:bodyPr/>
          <a:lstStyle/>
          <a:p>
            <a:pPr>
              <a:buFont typeface="Arial" pitchFamily="34" charset="0"/>
              <a:buChar char="•"/>
            </a:pPr>
            <a:r>
              <a:rPr lang="en-US" b="1" dirty="0"/>
              <a:t>  Serial Number Requirement</a:t>
            </a:r>
          </a:p>
          <a:p>
            <a:pPr>
              <a:buFont typeface="Arial" pitchFamily="34" charset="0"/>
              <a:buChar char="•"/>
            </a:pPr>
            <a:r>
              <a:rPr lang="en-US" dirty="0"/>
              <a:t>  Effective January 1, 2019 Assembly Bill 1753 (Low, 2018) will require an additional improvement to controlled substance security prescription forms: the addition of a unique serialized number to each form in a format approved by the Department of Justice (DOJ).</a:t>
            </a:r>
          </a:p>
          <a:p>
            <a:pPr algn="ctr"/>
            <a:r>
              <a:rPr lang="en-US" dirty="0">
                <a:hlinkClick r:id="rId3"/>
              </a:rPr>
              <a:t>https://www.rn.ca.gov/</a:t>
            </a:r>
            <a:endParaRPr lang="en-US" dirty="0"/>
          </a:p>
          <a:p>
            <a:pPr algn="ctr"/>
            <a:r>
              <a:rPr lang="en-US" dirty="0">
                <a:hlinkClick r:id="rId4"/>
              </a:rPr>
              <a:t>https://oag.ca.gov/security-printers</a:t>
            </a:r>
            <a:endParaRPr lang="en-US" dirty="0"/>
          </a:p>
          <a:p>
            <a:endParaRPr lang="en-US" dirty="0"/>
          </a:p>
        </p:txBody>
      </p:sp>
      <p:pic>
        <p:nvPicPr>
          <p:cNvPr id="8194" name="Picture 2" descr="Related image"/>
          <p:cNvPicPr>
            <a:picLocks noChangeAspect="1" noChangeArrowheads="1"/>
          </p:cNvPicPr>
          <p:nvPr/>
        </p:nvPicPr>
        <p:blipFill>
          <a:blip r:embed="rId5" cstate="print"/>
          <a:srcRect/>
          <a:stretch>
            <a:fillRect/>
          </a:stretch>
        </p:blipFill>
        <p:spPr bwMode="auto">
          <a:xfrm>
            <a:off x="2895600" y="3962400"/>
            <a:ext cx="3886200" cy="1752600"/>
          </a:xfrm>
          <a:prstGeom prst="rect">
            <a:avLst/>
          </a:prstGeom>
          <a:noFill/>
        </p:spPr>
      </p:pic>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fontScale="92500" lnSpcReduction="10000"/>
          </a:bodyPr>
          <a:lstStyle/>
          <a:p>
            <a:pPr marL="457200" indent="-457200">
              <a:buFont typeface="+mj-lt"/>
              <a:buAutoNum type="arabicPeriod"/>
            </a:pPr>
            <a:r>
              <a:rPr lang="en-US" dirty="0"/>
              <a:t>Define what a nurse practitioner is and their future role within the health care delivery system.</a:t>
            </a:r>
          </a:p>
          <a:p>
            <a:pPr marL="457200" indent="-457200">
              <a:buFont typeface="+mj-lt"/>
              <a:buAutoNum type="arabicPeriod"/>
            </a:pPr>
            <a:r>
              <a:rPr lang="en-US" dirty="0"/>
              <a:t>Describe California’s BRN regulatory model of practice for nurse practitioners and standardized procedure requirements.</a:t>
            </a:r>
          </a:p>
          <a:p>
            <a:pPr marL="457200" indent="-457200">
              <a:buFont typeface="+mj-lt"/>
              <a:buAutoNum type="arabicPeriod"/>
            </a:pPr>
            <a:r>
              <a:rPr lang="en-US" dirty="0"/>
              <a:t>Identify various national certification examinations offered in nurse practitioner practice and populations described in the APRN Consensus Model.</a:t>
            </a:r>
          </a:p>
          <a:p>
            <a:pPr marL="457200" indent="-457200">
              <a:buFont typeface="+mj-lt"/>
              <a:buAutoNum type="arabicPeriod"/>
            </a:pPr>
            <a:r>
              <a:rPr lang="en-US" dirty="0"/>
              <a:t>Describe the process for applying for a DEA  license and NPI number as nurse practitioners and requirements for practice.</a:t>
            </a:r>
          </a:p>
          <a:p>
            <a:pPr marL="457200" indent="-457200">
              <a:buFont typeface="+mj-lt"/>
              <a:buAutoNum type="arabicPeriod"/>
            </a:pPr>
            <a:r>
              <a:rPr lang="en-US" dirty="0"/>
              <a:t>Discuss and understand the importance of securing professional liability insurance and its implications for NP practice.</a:t>
            </a:r>
          </a:p>
          <a:p>
            <a:pPr marL="457200" indent="-457200">
              <a:buFont typeface="+mj-lt"/>
              <a:buAutoNum type="arabicPeriod"/>
            </a:pPr>
            <a:r>
              <a:rPr lang="en-US" dirty="0"/>
              <a:t>Discuss contract negotiations strategies for self-employment, independent contracted employment, or employee hire.</a:t>
            </a:r>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CARA Legislation for Addiction Management</a:t>
            </a:r>
          </a:p>
        </p:txBody>
      </p:sp>
      <p:sp>
        <p:nvSpPr>
          <p:cNvPr id="3" name="Content Placeholder 2"/>
          <p:cNvSpPr>
            <a:spLocks noGrp="1"/>
          </p:cNvSpPr>
          <p:nvPr>
            <p:ph idx="1"/>
          </p:nvPr>
        </p:nvSpPr>
        <p:spPr/>
        <p:txBody>
          <a:bodyPr/>
          <a:lstStyle/>
          <a:p>
            <a:pPr>
              <a:buFont typeface="Arial" pitchFamily="34" charset="0"/>
              <a:buChar char="•"/>
            </a:pPr>
            <a:r>
              <a:rPr lang="en-US" dirty="0"/>
              <a:t>  Comprehensive Addiction and Recovery Act (CARA) signed in to law in 2016</a:t>
            </a:r>
          </a:p>
          <a:p>
            <a:pPr>
              <a:buFont typeface="Arial" pitchFamily="34" charset="0"/>
              <a:buChar char="•"/>
            </a:pPr>
            <a:r>
              <a:rPr lang="en-US" dirty="0"/>
              <a:t>  CARA authorizes qualified nurse practitioners (NPs) and physician assistants (PAs) to become waivered to prescribe </a:t>
            </a:r>
            <a:r>
              <a:rPr lang="en-US" dirty="0" err="1"/>
              <a:t>buprenorphine</a:t>
            </a:r>
            <a:r>
              <a:rPr lang="en-US" dirty="0"/>
              <a:t> in office‐based settings for patients with </a:t>
            </a:r>
            <a:r>
              <a:rPr lang="en-US" dirty="0" err="1"/>
              <a:t>opioid</a:t>
            </a:r>
            <a:r>
              <a:rPr lang="en-US" dirty="0"/>
              <a:t> use disorder (OUD) for a five‐year period expiring in October 2021.</a:t>
            </a:r>
            <a:endParaRPr lang="en-US" dirty="0">
              <a:hlinkClick r:id="rId3"/>
            </a:endParaRPr>
          </a:p>
          <a:p>
            <a:pPr algn="ctr"/>
            <a:r>
              <a:rPr lang="en-US" dirty="0">
                <a:hlinkClick r:id="rId3"/>
              </a:rPr>
              <a:t>https://www.aanp.org/advocacy/recent-legislative-changes/comprehensive-addiction-and-recovery-act-cara</a:t>
            </a:r>
            <a:endParaRPr lang="en-US" dirty="0"/>
          </a:p>
          <a:p>
            <a:endParaRPr lang="en-US" dirty="0"/>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CARA Requirements to Qualify NPs/PAs in OUD </a:t>
            </a:r>
            <a:r>
              <a:rPr lang="en-US" dirty="0" err="1"/>
              <a:t>Tx</a:t>
            </a:r>
            <a:endParaRPr lang="en-US" dirty="0"/>
          </a:p>
        </p:txBody>
      </p:sp>
      <p:sp>
        <p:nvSpPr>
          <p:cNvPr id="3" name="Content Placeholder 2"/>
          <p:cNvSpPr>
            <a:spLocks noGrp="1"/>
          </p:cNvSpPr>
          <p:nvPr>
            <p:ph idx="1"/>
          </p:nvPr>
        </p:nvSpPr>
        <p:spPr>
          <a:xfrm>
            <a:off x="829992" y="1112837"/>
            <a:ext cx="7877910" cy="4754563"/>
          </a:xfrm>
        </p:spPr>
        <p:txBody>
          <a:bodyPr>
            <a:normAutofit fontScale="92500"/>
          </a:bodyPr>
          <a:lstStyle/>
          <a:p>
            <a:pPr>
              <a:buFont typeface="Arial" pitchFamily="34" charset="0"/>
              <a:buChar char="•"/>
            </a:pPr>
            <a:r>
              <a:rPr lang="en-US" dirty="0"/>
              <a:t>  Be aware of any state law regarding the treatment of addiction or OUD</a:t>
            </a:r>
          </a:p>
          <a:p>
            <a:pPr>
              <a:buFont typeface="Arial" pitchFamily="34" charset="0"/>
              <a:buChar char="•"/>
            </a:pPr>
            <a:r>
              <a:rPr lang="en-US" dirty="0"/>
              <a:t>  Be licensed under state law to prescribe schedule III, IV or V medications for pain</a:t>
            </a:r>
          </a:p>
          <a:p>
            <a:pPr>
              <a:buFont typeface="Arial" pitchFamily="34" charset="0"/>
              <a:buChar char="•"/>
            </a:pPr>
            <a:r>
              <a:rPr lang="en-US" dirty="0"/>
              <a:t>  Complete </a:t>
            </a:r>
            <a:r>
              <a:rPr lang="en-US" b="1" dirty="0"/>
              <a:t>no less than 24 hours </a:t>
            </a:r>
            <a:r>
              <a:rPr lang="en-US" dirty="0"/>
              <a:t>of appropriate education through a qualified provider (18 hours of pharmacology credit)</a:t>
            </a:r>
          </a:p>
          <a:p>
            <a:pPr>
              <a:buFont typeface="Arial" pitchFamily="34" charset="0"/>
              <a:buChar char="•"/>
            </a:pPr>
            <a:r>
              <a:rPr lang="en-US" dirty="0"/>
              <a:t>  Through other training or experience, demonstrate the ability to treat and manage OUD</a:t>
            </a:r>
          </a:p>
          <a:p>
            <a:pPr>
              <a:buFont typeface="Arial" pitchFamily="34" charset="0"/>
              <a:buChar char="•"/>
            </a:pPr>
            <a:r>
              <a:rPr lang="en-US" dirty="0"/>
              <a:t>  If required by state law, be supervised or work in collaboration with a </a:t>
            </a:r>
            <a:r>
              <a:rPr lang="en-US" b="1" dirty="0"/>
              <a:t>qualified</a:t>
            </a:r>
            <a:r>
              <a:rPr lang="en-US" dirty="0"/>
              <a:t> physician to prescribe medications for the treatment of OUD</a:t>
            </a:r>
          </a:p>
          <a:p>
            <a:pPr>
              <a:buFont typeface="Arial" pitchFamily="34" charset="0"/>
              <a:buChar char="•"/>
            </a:pPr>
            <a:r>
              <a:rPr lang="en-US" dirty="0"/>
              <a:t>Waiver credit form application: </a:t>
            </a:r>
            <a:r>
              <a:rPr lang="en-US" dirty="0">
                <a:hlinkClick r:id="rId3"/>
              </a:rPr>
              <a:t>https://www.samhsa.gov/medication-assisted-treatment/training-materials-resources/qualify-np-pa-waivers</a:t>
            </a:r>
            <a:endParaRPr lang="en-US" dirty="0"/>
          </a:p>
          <a:p>
            <a:pPr>
              <a:buFont typeface="Arial" pitchFamily="34" charset="0"/>
              <a:buChar char="•"/>
            </a:pPr>
            <a:endParaRPr lang="en-US" dirty="0"/>
          </a:p>
          <a:p>
            <a:endParaRPr lang="en-US" dirty="0"/>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Chaptered bill AB 2760 : </a:t>
            </a:r>
            <a:r>
              <a:rPr lang="en-US" dirty="0" err="1"/>
              <a:t>Naloxone</a:t>
            </a:r>
            <a:r>
              <a:rPr lang="en-US" dirty="0"/>
              <a:t> for Prescribers</a:t>
            </a:r>
          </a:p>
        </p:txBody>
      </p:sp>
      <p:sp>
        <p:nvSpPr>
          <p:cNvPr id="3" name="Content Placeholder 2"/>
          <p:cNvSpPr>
            <a:spLocks noGrp="1"/>
          </p:cNvSpPr>
          <p:nvPr>
            <p:ph idx="1"/>
          </p:nvPr>
        </p:nvSpPr>
        <p:spPr>
          <a:xfrm>
            <a:off x="829992" y="1112837"/>
            <a:ext cx="7877910" cy="4678363"/>
          </a:xfrm>
        </p:spPr>
        <p:txBody>
          <a:bodyPr>
            <a:normAutofit fontScale="70000" lnSpcReduction="20000"/>
          </a:bodyPr>
          <a:lstStyle/>
          <a:p>
            <a:pPr>
              <a:buFont typeface="Arial" pitchFamily="34" charset="0"/>
              <a:buChar char="•"/>
            </a:pPr>
            <a:r>
              <a:rPr lang="en-US" dirty="0"/>
              <a:t>  AB 2760 </a:t>
            </a:r>
            <a:r>
              <a:rPr lang="en-US" b="1" dirty="0"/>
              <a:t>(Chapter 324). </a:t>
            </a:r>
            <a:r>
              <a:rPr lang="en-US" dirty="0"/>
              <a:t>Wood. Prescription drugs: prescribers: naloxone hydrochloride and other FDA-approved drugs. </a:t>
            </a:r>
            <a:r>
              <a:rPr lang="en-US" b="1" dirty="0"/>
              <a:t>Effective January 1, 2019</a:t>
            </a:r>
          </a:p>
          <a:p>
            <a:pPr algn="ctr"/>
            <a:r>
              <a:rPr lang="en-US" dirty="0">
                <a:hlinkClick r:id="rId3"/>
              </a:rPr>
              <a:t>https://leginfo.legislature.ca.gov/faces/billTextClient.xhtml?bill_id=201720180AB2760</a:t>
            </a:r>
            <a:endParaRPr lang="en-US" dirty="0"/>
          </a:p>
          <a:p>
            <a:pPr>
              <a:buFont typeface="Arial" pitchFamily="34" charset="0"/>
              <a:buChar char="•"/>
            </a:pPr>
            <a:r>
              <a:rPr lang="en-US" dirty="0"/>
              <a:t>  Prescribers must provide a prescription for naloxone hydrochloride or another drug approved by the United States Food and Drug Administration for the complete or partial reversal of opioid depression to a patient as follows:</a:t>
            </a:r>
          </a:p>
          <a:p>
            <a:pPr>
              <a:buFont typeface="Arial" pitchFamily="34" charset="0"/>
              <a:buChar char="•"/>
            </a:pPr>
            <a:r>
              <a:rPr lang="en-US" dirty="0"/>
              <a:t>  If a patient  use of 90 or more morphine milligram equivalents of an opioid medication per day</a:t>
            </a:r>
          </a:p>
          <a:p>
            <a:pPr>
              <a:buFont typeface="Arial" pitchFamily="34" charset="0"/>
              <a:buChar char="•"/>
            </a:pPr>
            <a:r>
              <a:rPr lang="en-US" dirty="0"/>
              <a:t>  An opioid medication is prescribed concurrently with a prescription for benzodiazepine</a:t>
            </a:r>
          </a:p>
          <a:p>
            <a:pPr>
              <a:buFont typeface="Arial" pitchFamily="34" charset="0"/>
              <a:buChar char="•"/>
            </a:pPr>
            <a:r>
              <a:rPr lang="en-US" dirty="0"/>
              <a:t>  A patient presents with an increased risk for overdose, including a patient with a history of overdose, a patient with a history of substance use disorder, or a patient at risk for returning to a high dose of opioid medication to which the patient is no longer tolerant.</a:t>
            </a:r>
          </a:p>
          <a:p>
            <a:pPr>
              <a:buFont typeface="Arial" pitchFamily="34" charset="0"/>
              <a:buChar char="•"/>
            </a:pPr>
            <a:r>
              <a:rPr lang="en-US" dirty="0"/>
              <a:t>  Provide education to patients receiving a prescription under paragraph (1) on overdose prevention and the use of naloxone hydrochloride or another drug approved by the United States Food and Drug Administration for the complete or partial reversal of opioid depression, or to one or more persons designated by the patient, or, for a patient who is a minor, to the minor’s parent or guardian.</a:t>
            </a:r>
          </a:p>
          <a:p>
            <a:pPr>
              <a:buFont typeface="Arial" pitchFamily="34" charset="0"/>
              <a:buChar char="•"/>
            </a:pPr>
            <a:r>
              <a:rPr lang="en-US" dirty="0"/>
              <a:t>  Failure to provide the above  will result in referral to the appropriate licensing board solely for the imposition of administrative sanctions deemed appropriate by that board. </a:t>
            </a:r>
          </a:p>
          <a:p>
            <a:pPr>
              <a:buFont typeface="Arial" pitchFamily="34" charset="0"/>
              <a:buChar char="•"/>
            </a:pPr>
            <a:endParaRPr lang="en-US" sz="1600" dirty="0"/>
          </a:p>
        </p:txBody>
      </p:sp>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 1753: Unique Serial Number</a:t>
            </a:r>
          </a:p>
        </p:txBody>
      </p:sp>
      <p:sp>
        <p:nvSpPr>
          <p:cNvPr id="3" name="Content Placeholder 2"/>
          <p:cNvSpPr>
            <a:spLocks noGrp="1"/>
          </p:cNvSpPr>
          <p:nvPr>
            <p:ph idx="1"/>
          </p:nvPr>
        </p:nvSpPr>
        <p:spPr/>
        <p:txBody>
          <a:bodyPr/>
          <a:lstStyle/>
          <a:p>
            <a:pPr>
              <a:buFont typeface="Arial" pitchFamily="34" charset="0"/>
              <a:buChar char="•"/>
            </a:pPr>
            <a:r>
              <a:rPr lang="en-US" dirty="0"/>
              <a:t>  With the passage of </a:t>
            </a:r>
            <a:r>
              <a:rPr lang="en-US" u="sng" dirty="0">
                <a:hlinkClick r:id="rId3"/>
              </a:rPr>
              <a:t>Assembly Bill (AB) 1753</a:t>
            </a:r>
            <a:r>
              <a:rPr lang="en-US" dirty="0"/>
              <a:t> during the last legislative session, beginning </a:t>
            </a:r>
            <a:r>
              <a:rPr lang="en-US" b="1" dirty="0"/>
              <a:t>January 1, 2019</a:t>
            </a:r>
            <a:r>
              <a:rPr lang="en-US" dirty="0"/>
              <a:t>, prescription forms for controlled substances must be printed with a </a:t>
            </a:r>
            <a:r>
              <a:rPr lang="en-US" b="1" dirty="0"/>
              <a:t>unique serial number to help standardize the tracking of the prescription pads</a:t>
            </a:r>
            <a:r>
              <a:rPr lang="en-US" dirty="0"/>
              <a:t>. </a:t>
            </a:r>
          </a:p>
          <a:p>
            <a:pPr algn="ctr"/>
            <a:r>
              <a:rPr lang="en-US" dirty="0">
                <a:hlinkClick r:id="rId4"/>
              </a:rPr>
              <a:t>https://oag.ca.gov/cures</a:t>
            </a:r>
            <a:endParaRPr lang="en-US" dirty="0"/>
          </a:p>
          <a:p>
            <a:pPr>
              <a:buFont typeface="Arial" pitchFamily="34" charset="0"/>
              <a:buChar char="•"/>
            </a:pPr>
            <a:r>
              <a:rPr lang="en-US" dirty="0"/>
              <a:t>  California law requires prescribers of any Schedule II through V controlled substance to obtain and use tamper-resistant prescription forms ordered </a:t>
            </a:r>
            <a:r>
              <a:rPr lang="en-US" b="1" dirty="0"/>
              <a:t>only from state-approved security printers</a:t>
            </a:r>
            <a:r>
              <a:rPr lang="en-US" dirty="0"/>
              <a:t>. </a:t>
            </a:r>
          </a:p>
          <a:p>
            <a:pPr>
              <a:buFont typeface="Arial" pitchFamily="34" charset="0"/>
              <a:buChar char="•"/>
            </a:pPr>
            <a:r>
              <a:rPr lang="en-US" dirty="0"/>
              <a:t>  To order tamper-resistant prescription forms, please refer to the Approved List of Security Prescription Printers for vendors authorized by the DOJ and their contact information.</a:t>
            </a:r>
          </a:p>
          <a:p>
            <a:endParaRPr lang="en-US" dirty="0"/>
          </a:p>
          <a:p>
            <a:pPr>
              <a:buFont typeface="Arial" pitchFamily="34" charset="0"/>
              <a:buChar char="•"/>
            </a:pPr>
            <a:endParaRPr lang="en-US" dirty="0"/>
          </a:p>
        </p:txBody>
      </p: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Professional Liability Insurance</a:t>
            </a:r>
          </a:p>
        </p:txBody>
      </p:sp>
      <p:sp>
        <p:nvSpPr>
          <p:cNvPr id="3" name="Content Placeholder 2"/>
          <p:cNvSpPr>
            <a:spLocks noGrp="1"/>
          </p:cNvSpPr>
          <p:nvPr>
            <p:ph idx="1"/>
          </p:nvPr>
        </p:nvSpPr>
        <p:spPr/>
        <p:txBody>
          <a:bodyPr/>
          <a:lstStyle/>
          <a:p>
            <a:pPr>
              <a:buFont typeface="Arial" pitchFamily="34" charset="0"/>
              <a:buChar char="•"/>
            </a:pPr>
            <a:r>
              <a:rPr lang="en-US" dirty="0"/>
              <a:t>  Why is professional liability insurance important and necessary?</a:t>
            </a:r>
          </a:p>
          <a:p>
            <a:pPr>
              <a:buFont typeface="Arial" pitchFamily="34" charset="0"/>
              <a:buChar char="•"/>
            </a:pPr>
            <a:r>
              <a:rPr lang="en-US" dirty="0"/>
              <a:t>  Should I carry professional liability insurance as a student?</a:t>
            </a:r>
          </a:p>
          <a:p>
            <a:pPr>
              <a:buFont typeface="Arial" pitchFamily="34" charset="0"/>
              <a:buChar char="•"/>
            </a:pPr>
            <a:r>
              <a:rPr lang="en-US" dirty="0"/>
              <a:t>  Should I obtain professional liability insurance when my employer has coverage? Personal versus Employer Coverage? Licensure protection and what you do “on the job”</a:t>
            </a:r>
          </a:p>
          <a:p>
            <a:pPr>
              <a:buFont typeface="Arial" pitchFamily="34" charset="0"/>
              <a:buChar char="•"/>
            </a:pPr>
            <a:r>
              <a:rPr lang="en-US" dirty="0"/>
              <a:t>  Who provides professional liability insurance for nurses, APRNs?</a:t>
            </a:r>
          </a:p>
          <a:p>
            <a:pPr>
              <a:buFont typeface="Arial" pitchFamily="34" charset="0"/>
              <a:buChar char="•"/>
            </a:pPr>
            <a:endParaRPr lang="en-US" dirty="0"/>
          </a:p>
        </p:txBody>
      </p:sp>
      <p:pic>
        <p:nvPicPr>
          <p:cNvPr id="7170" name="Picture 2" descr="Image result for professional liability insurance"/>
          <p:cNvPicPr>
            <a:picLocks noChangeAspect="1" noChangeArrowheads="1"/>
          </p:cNvPicPr>
          <p:nvPr/>
        </p:nvPicPr>
        <p:blipFill>
          <a:blip r:embed="rId3" cstate="print"/>
          <a:srcRect/>
          <a:stretch>
            <a:fillRect/>
          </a:stretch>
        </p:blipFill>
        <p:spPr bwMode="auto">
          <a:xfrm>
            <a:off x="2133600" y="3657600"/>
            <a:ext cx="4803140" cy="2057400"/>
          </a:xfrm>
          <a:prstGeom prst="rect">
            <a:avLst/>
          </a:prstGeom>
          <a:noFill/>
        </p:spPr>
      </p:pic>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Related image"/>
          <p:cNvPicPr>
            <a:picLocks noChangeAspect="1" noChangeArrowheads="1"/>
          </p:cNvPicPr>
          <p:nvPr/>
        </p:nvPicPr>
        <p:blipFill>
          <a:blip r:embed="rId3" cstate="print"/>
          <a:srcRect/>
          <a:stretch>
            <a:fillRect/>
          </a:stretch>
        </p:blipFill>
        <p:spPr bwMode="auto">
          <a:xfrm>
            <a:off x="1524000" y="457200"/>
            <a:ext cx="6200775" cy="5162550"/>
          </a:xfrm>
          <a:prstGeom prst="rect">
            <a:avLst/>
          </a:prstGeom>
          <a:noFill/>
        </p:spPr>
      </p:pic>
    </p:spTree>
    <p:custDataLst>
      <p:tags r:id="rId1"/>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NSO</a:t>
            </a:r>
          </a:p>
        </p:txBody>
      </p:sp>
      <p:sp>
        <p:nvSpPr>
          <p:cNvPr id="3" name="Content Placeholder 2"/>
          <p:cNvSpPr>
            <a:spLocks noGrp="1"/>
          </p:cNvSpPr>
          <p:nvPr>
            <p:ph idx="1"/>
          </p:nvPr>
        </p:nvSpPr>
        <p:spPr>
          <a:xfrm>
            <a:off x="829992" y="1112837"/>
            <a:ext cx="7877910" cy="4602163"/>
          </a:xfrm>
        </p:spPr>
        <p:txBody>
          <a:bodyPr>
            <a:normAutofit fontScale="85000" lnSpcReduction="10000"/>
          </a:bodyPr>
          <a:lstStyle/>
          <a:p>
            <a:pPr>
              <a:buFont typeface="Arial" pitchFamily="34" charset="0"/>
              <a:buChar char="•"/>
            </a:pPr>
            <a:r>
              <a:rPr lang="en-US" dirty="0"/>
              <a:t>  Nurse Practitioner Claim Report: 4</a:t>
            </a:r>
            <a:r>
              <a:rPr lang="en-US" baseline="30000" dirty="0"/>
              <a:t>th</a:t>
            </a:r>
            <a:r>
              <a:rPr lang="en-US" dirty="0"/>
              <a:t> Edition, A Guide to Identifying and Addressing Professional Liability Exposures</a:t>
            </a:r>
          </a:p>
          <a:p>
            <a:pPr algn="ctr"/>
            <a:r>
              <a:rPr lang="en-US" dirty="0">
                <a:hlinkClick r:id="rId3"/>
              </a:rPr>
              <a:t>https://aonaffinity.blob.core.windows.net/affinitytemplate-dev/media/nso/images/documents/cna_cls_np_101917_cf_prod_sec.pdf</a:t>
            </a:r>
            <a:endParaRPr lang="en-US" dirty="0"/>
          </a:p>
          <a:p>
            <a:pPr>
              <a:buFont typeface="Arial" pitchFamily="34" charset="0"/>
              <a:buChar char="•"/>
            </a:pPr>
            <a:r>
              <a:rPr lang="en-US" dirty="0"/>
              <a:t>  This Nurse Practitioner Claim Report released by NSO and CNA, reports that the average cost to defend a malpractice lawsuit against a nurse practitioner is $60,034.   </a:t>
            </a:r>
          </a:p>
          <a:p>
            <a:pPr>
              <a:buFont typeface="Arial" pitchFamily="34" charset="0"/>
              <a:buChar char="•"/>
            </a:pPr>
            <a:r>
              <a:rPr lang="en-US" dirty="0"/>
              <a:t>  Failure to diagnose is the most frequent malpractice allegation asserted against nurse practitioners [32.8%] of all malpractice claims </a:t>
            </a:r>
          </a:p>
          <a:p>
            <a:pPr>
              <a:buFont typeface="Arial" pitchFamily="34" charset="0"/>
              <a:buChar char="•"/>
            </a:pPr>
            <a:r>
              <a:rPr lang="en-US" dirty="0"/>
              <a:t>  Failure to diagnose cancer and failure to diagnose infections account for [50%] of failure to diagnose allegations.</a:t>
            </a:r>
          </a:p>
          <a:p>
            <a:pPr>
              <a:buFont typeface="Arial" pitchFamily="34" charset="0"/>
              <a:buChar char="•"/>
            </a:pPr>
            <a:r>
              <a:rPr lang="en-US" dirty="0"/>
              <a:t>  Risk Control Self Assessment Checklist for NPs</a:t>
            </a:r>
          </a:p>
          <a:p>
            <a:pPr algn="ctr"/>
            <a:r>
              <a:rPr lang="en-US" dirty="0">
                <a:hlinkClick r:id="rId4"/>
              </a:rPr>
              <a:t>https://aonaffinity.blob.core.windows.net/affinitytemplate-dev/media/nso/risk-education/x-12916-1017-w.pdf</a:t>
            </a:r>
            <a:endParaRPr lang="en-US" dirty="0"/>
          </a:p>
          <a:p>
            <a:pPr>
              <a:buFont typeface="Arial" pitchFamily="34" charset="0"/>
              <a:buChar char="•"/>
            </a:pPr>
            <a:endParaRPr lang="en-US" dirty="0"/>
          </a:p>
        </p:txBody>
      </p:sp>
      <p:pic>
        <p:nvPicPr>
          <p:cNvPr id="4" name="Picture 2" descr="NSO - Nurses Service Organizatio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90600" y="5867400"/>
            <a:ext cx="2204696" cy="79369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276600" y="5943600"/>
            <a:ext cx="2514600" cy="923330"/>
          </a:xfrm>
          <a:prstGeom prst="rect">
            <a:avLst/>
          </a:prstGeom>
          <a:noFill/>
        </p:spPr>
        <p:txBody>
          <a:bodyPr wrap="square" rtlCol="0">
            <a:spAutoFit/>
          </a:bodyPr>
          <a:lstStyle/>
          <a:p>
            <a:r>
              <a:rPr lang="en-US" dirty="0">
                <a:hlinkClick r:id="rId6"/>
              </a:rPr>
              <a:t>https://www.nso.com/selection?refID=iiWW2PPi</a:t>
            </a:r>
            <a:endParaRPr lang="en-US" dirty="0"/>
          </a:p>
          <a:p>
            <a:endParaRPr lang="en-US" dirty="0"/>
          </a:p>
        </p:txBody>
      </p:sp>
    </p:spTree>
    <p:custDataLst>
      <p:tags r:id="rId1"/>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t>
            </a:r>
            <a:r>
              <a:rPr lang="en-US" i="1" dirty="0"/>
              <a:t>Best</a:t>
            </a:r>
            <a:r>
              <a:rPr lang="en-US" dirty="0"/>
              <a:t> to Contract &amp; Negotiate as a NP</a:t>
            </a:r>
          </a:p>
        </p:txBody>
      </p:sp>
      <p:pic>
        <p:nvPicPr>
          <p:cNvPr id="26626" name="Picture 2" descr="Nurse practitioner and employment contract"/>
          <p:cNvPicPr>
            <a:picLocks noChangeAspect="1" noChangeArrowheads="1"/>
          </p:cNvPicPr>
          <p:nvPr/>
        </p:nvPicPr>
        <p:blipFill>
          <a:blip r:embed="rId3" cstate="print"/>
          <a:srcRect/>
          <a:stretch>
            <a:fillRect/>
          </a:stretch>
        </p:blipFill>
        <p:spPr bwMode="auto">
          <a:xfrm>
            <a:off x="914400" y="1143000"/>
            <a:ext cx="7391400" cy="4572000"/>
          </a:xfrm>
          <a:prstGeom prst="rect">
            <a:avLst/>
          </a:prstGeom>
          <a:noFill/>
        </p:spPr>
      </p:pic>
    </p:spTree>
    <p:custDataLst>
      <p:tags r:id="rId1"/>
    </p:custData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Negotiations &amp; Strategies</a:t>
            </a:r>
          </a:p>
        </p:txBody>
      </p:sp>
      <p:sp>
        <p:nvSpPr>
          <p:cNvPr id="3" name="Content Placeholder 2"/>
          <p:cNvSpPr>
            <a:spLocks noGrp="1"/>
          </p:cNvSpPr>
          <p:nvPr>
            <p:ph idx="1"/>
          </p:nvPr>
        </p:nvSpPr>
        <p:spPr/>
        <p:txBody>
          <a:bodyPr>
            <a:normAutofit fontScale="85000" lnSpcReduction="10000"/>
          </a:bodyPr>
          <a:lstStyle/>
          <a:p>
            <a:r>
              <a:rPr lang="en-US" dirty="0"/>
              <a:t>AANP: Conversation to agreement (Understand what value do you bring?)</a:t>
            </a:r>
          </a:p>
          <a:p>
            <a:pPr algn="ctr"/>
            <a:r>
              <a:rPr lang="en-US" dirty="0">
                <a:hlinkClick r:id="rId3"/>
              </a:rPr>
              <a:t>https://www.aanp.org/practice/practice-management/employment-negotiations</a:t>
            </a:r>
            <a:endParaRPr lang="en-US" dirty="0"/>
          </a:p>
          <a:p>
            <a:pPr>
              <a:buFont typeface="Arial" pitchFamily="34" charset="0"/>
              <a:buChar char="•"/>
            </a:pPr>
            <a:r>
              <a:rPr lang="en-US" dirty="0"/>
              <a:t>  How is your position paid (salary vs. hourly rate): Understand salary averages for the position you are seeking.</a:t>
            </a:r>
          </a:p>
          <a:p>
            <a:pPr>
              <a:buFont typeface="Arial" pitchFamily="34" charset="0"/>
              <a:buChar char="•"/>
            </a:pPr>
            <a:r>
              <a:rPr lang="en-US" dirty="0"/>
              <a:t>  What are the expectations of productivity in the practice (patients seen per day, etc.?)</a:t>
            </a:r>
          </a:p>
          <a:p>
            <a:pPr>
              <a:buFont typeface="Arial" pitchFamily="34" charset="0"/>
              <a:buChar char="•"/>
            </a:pPr>
            <a:r>
              <a:rPr lang="en-US" dirty="0"/>
              <a:t>  Services provided and practice charges (how is this captured in your NP value?) What is your net worth to the practice? This can assist you in how you contract an exempt or non-exempt salary.</a:t>
            </a:r>
          </a:p>
          <a:p>
            <a:pPr>
              <a:buFont typeface="Arial" pitchFamily="34" charset="0"/>
              <a:buChar char="•"/>
            </a:pPr>
            <a:r>
              <a:rPr lang="en-US" dirty="0"/>
              <a:t>  Will you need to “take call” ; round on patients? What’s the % time required?</a:t>
            </a:r>
          </a:p>
          <a:p>
            <a:pPr>
              <a:buFont typeface="Arial" pitchFamily="34" charset="0"/>
              <a:buChar char="•"/>
            </a:pPr>
            <a:r>
              <a:rPr lang="en-US" dirty="0"/>
              <a:t>  What are the benefits and compensation (Base salary, plus?) Health, vacation, sick/bereavement, CE reimbursement, private med-mal, disability, professional  association membership, licensures/required certifications/compliance, and so forth.</a:t>
            </a:r>
          </a:p>
        </p:txBody>
      </p:sp>
    </p:spTree>
    <p:custDataLst>
      <p:tags r:id="rId1"/>
    </p:custData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Negotiations Resources &amp; Articles</a:t>
            </a:r>
          </a:p>
        </p:txBody>
      </p:sp>
      <p:sp>
        <p:nvSpPr>
          <p:cNvPr id="3" name="Content Placeholder 2"/>
          <p:cNvSpPr>
            <a:spLocks noGrp="1"/>
          </p:cNvSpPr>
          <p:nvPr>
            <p:ph idx="1"/>
          </p:nvPr>
        </p:nvSpPr>
        <p:spPr/>
        <p:txBody>
          <a:bodyPr/>
          <a:lstStyle/>
          <a:p>
            <a:r>
              <a:rPr lang="en-US" dirty="0"/>
              <a:t>Brown, L. A., &amp; Dolan, C. (2016). Employment contract basics for the nurse practitioner. </a:t>
            </a:r>
            <a:r>
              <a:rPr lang="en-US" i="1" dirty="0"/>
              <a:t>The Journal for Nurse practitioners, 12</a:t>
            </a:r>
            <a:r>
              <a:rPr lang="en-US" dirty="0"/>
              <a:t>(2), e45–e51. </a:t>
            </a:r>
            <a:r>
              <a:rPr lang="en-US" dirty="0">
                <a:hlinkClick r:id="rId3"/>
              </a:rPr>
              <a:t>https://doi.org/10.1016/j.nurpra.2015.11.026</a:t>
            </a:r>
            <a:endParaRPr lang="en-US" dirty="0"/>
          </a:p>
          <a:p>
            <a:r>
              <a:rPr lang="en-US" dirty="0" err="1"/>
              <a:t>Buppert</a:t>
            </a:r>
            <a:r>
              <a:rPr lang="en-US" dirty="0"/>
              <a:t>, C. (2018). </a:t>
            </a:r>
            <a:r>
              <a:rPr lang="en-US" i="1" dirty="0"/>
              <a:t>Nurse practitioner’s business practice and legal guide </a:t>
            </a:r>
            <a:r>
              <a:rPr lang="en-US" dirty="0"/>
              <a:t>(6</a:t>
            </a:r>
            <a:r>
              <a:rPr lang="en-US" baseline="30000" dirty="0"/>
              <a:t>th</a:t>
            </a:r>
            <a:r>
              <a:rPr lang="en-US" dirty="0"/>
              <a:t> ed.).</a:t>
            </a:r>
            <a:r>
              <a:rPr lang="en-US" i="1" dirty="0"/>
              <a:t> </a:t>
            </a:r>
            <a:r>
              <a:rPr lang="en-US" dirty="0"/>
              <a:t>Burlington, MA: Jones &amp; Bartlett Learning.</a:t>
            </a:r>
          </a:p>
          <a:p>
            <a:r>
              <a:rPr lang="en-US" dirty="0" err="1"/>
              <a:t>Dilllon</a:t>
            </a:r>
            <a:r>
              <a:rPr lang="en-US" dirty="0"/>
              <a:t>, D., &amp; McLean </a:t>
            </a:r>
            <a:r>
              <a:rPr lang="en-US" dirty="0" err="1"/>
              <a:t>Hoyson</a:t>
            </a:r>
            <a:r>
              <a:rPr lang="en-US" dirty="0"/>
              <a:t> (2014). Beginning employment: A guide for the new nurse practitioner. </a:t>
            </a:r>
            <a:r>
              <a:rPr lang="en-US" i="1" dirty="0"/>
              <a:t>The Journal for Nurse Practitioners, 10</a:t>
            </a:r>
            <a:r>
              <a:rPr lang="en-US" dirty="0"/>
              <a:t>(1),55-59. </a:t>
            </a:r>
          </a:p>
          <a:p>
            <a:pPr algn="ctr"/>
            <a:r>
              <a:rPr lang="en-US" dirty="0">
                <a:hlinkClick r:id="rId4"/>
              </a:rPr>
              <a:t>https://www.npjournal.org/article/S1555-4155(13)00589-8/pdf</a:t>
            </a:r>
            <a:endParaRPr lang="en-US" dirty="0"/>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pPr>
              <a:buFont typeface="Arial" pitchFamily="34" charset="0"/>
              <a:buChar char="•"/>
            </a:pPr>
            <a:r>
              <a:rPr lang="en-US" dirty="0"/>
              <a:t>Speakers have no financial disclosures to claim.</a:t>
            </a:r>
          </a:p>
          <a:p>
            <a:endParaRPr lang="en-US" dirty="0"/>
          </a:p>
        </p:txBody>
      </p:sp>
      <p:pic>
        <p:nvPicPr>
          <p:cNvPr id="9218" name="Picture 2" descr="Sheri Rickman Patrick, DNP"/>
          <p:cNvPicPr>
            <a:picLocks noChangeAspect="1" noChangeArrowheads="1"/>
          </p:cNvPicPr>
          <p:nvPr/>
        </p:nvPicPr>
        <p:blipFill>
          <a:blip r:embed="rId3" cstate="print"/>
          <a:srcRect/>
          <a:stretch>
            <a:fillRect/>
          </a:stretch>
        </p:blipFill>
        <p:spPr bwMode="auto">
          <a:xfrm>
            <a:off x="1143000" y="1905000"/>
            <a:ext cx="2514598" cy="2514600"/>
          </a:xfrm>
          <a:prstGeom prst="rect">
            <a:avLst/>
          </a:prstGeom>
          <a:noFill/>
        </p:spPr>
      </p:pic>
      <p:pic>
        <p:nvPicPr>
          <p:cNvPr id="6" name="Picture 5" descr="WesternU photo.jpg"/>
          <p:cNvPicPr>
            <a:picLocks noChangeAspect="1"/>
          </p:cNvPicPr>
          <p:nvPr/>
        </p:nvPicPr>
        <p:blipFill>
          <a:blip r:embed="rId4" cstate="print"/>
          <a:stretch>
            <a:fillRect/>
          </a:stretch>
        </p:blipFill>
        <p:spPr>
          <a:xfrm>
            <a:off x="3657600" y="1905000"/>
            <a:ext cx="2514600" cy="2514600"/>
          </a:xfrm>
          <a:prstGeom prst="rect">
            <a:avLst/>
          </a:prstGeom>
        </p:spPr>
      </p:pic>
    </p:spTree>
    <p:custDataLst>
      <p:tags r:id="rId1"/>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76277-EF40-442A-814B-DFD94E2444A4}"/>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065AF572-FD94-422A-A345-BC91D8C90642}"/>
              </a:ext>
            </a:extLst>
          </p:cNvPr>
          <p:cNvSpPr>
            <a:spLocks noGrp="1"/>
          </p:cNvSpPr>
          <p:nvPr>
            <p:ph idx="1"/>
          </p:nvPr>
        </p:nvSpPr>
        <p:spPr/>
        <p:txBody>
          <a:bodyPr>
            <a:normAutofit/>
          </a:bodyPr>
          <a:lstStyle/>
          <a:p>
            <a:endParaRPr lang="en-US" dirty="0"/>
          </a:p>
          <a:p>
            <a:pPr marL="342900" indent="-342900"/>
            <a:endParaRPr lang="en-US" dirty="0"/>
          </a:p>
        </p:txBody>
      </p:sp>
      <p:pic>
        <p:nvPicPr>
          <p:cNvPr id="1028" name="Picture 4" descr="See the source image"/>
          <p:cNvPicPr>
            <a:picLocks noChangeAspect="1" noChangeArrowheads="1"/>
          </p:cNvPicPr>
          <p:nvPr/>
        </p:nvPicPr>
        <p:blipFill>
          <a:blip r:embed="rId3" cstate="print"/>
          <a:srcRect/>
          <a:stretch>
            <a:fillRect/>
          </a:stretch>
        </p:blipFill>
        <p:spPr bwMode="auto">
          <a:xfrm>
            <a:off x="2209800" y="1219200"/>
            <a:ext cx="3124200" cy="3447166"/>
          </a:xfrm>
          <a:prstGeom prst="rect">
            <a:avLst/>
          </a:prstGeom>
          <a:noFill/>
        </p:spPr>
      </p:pic>
      <p:sp>
        <p:nvSpPr>
          <p:cNvPr id="6" name="TextBox 5"/>
          <p:cNvSpPr txBox="1"/>
          <p:nvPr/>
        </p:nvSpPr>
        <p:spPr>
          <a:xfrm>
            <a:off x="4800600" y="4495800"/>
            <a:ext cx="2590800" cy="646331"/>
          </a:xfrm>
          <a:prstGeom prst="rect">
            <a:avLst/>
          </a:prstGeom>
          <a:noFill/>
        </p:spPr>
        <p:txBody>
          <a:bodyPr wrap="square" rtlCol="0">
            <a:spAutoFit/>
          </a:bodyPr>
          <a:lstStyle/>
          <a:p>
            <a:r>
              <a:rPr lang="en-US" sz="3600" dirty="0"/>
              <a:t>QUESTIONS</a:t>
            </a:r>
          </a:p>
        </p:txBody>
      </p:sp>
      <p:sp>
        <p:nvSpPr>
          <p:cNvPr id="7" name="Rectangle 6"/>
          <p:cNvSpPr/>
          <p:nvPr/>
        </p:nvSpPr>
        <p:spPr>
          <a:xfrm>
            <a:off x="2590800" y="1600200"/>
            <a:ext cx="914400" cy="923330"/>
          </a:xfrm>
          <a:prstGeom prst="rect">
            <a:avLst/>
          </a:prstGeom>
          <a:noFill/>
        </p:spPr>
        <p:txBody>
          <a:bodyPr wrap="square" lIns="91440" tIns="45720" rIns="91440" bIns="45720">
            <a:spAutoFit/>
          </a:bodyPr>
          <a:lstStyle/>
          <a:p>
            <a:pPr algn="ctr"/>
            <a:r>
              <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C</a:t>
            </a:r>
          </a:p>
        </p:txBody>
      </p:sp>
      <p:sp>
        <p:nvSpPr>
          <p:cNvPr id="8" name="Rectangle 7"/>
          <p:cNvSpPr/>
          <p:nvPr/>
        </p:nvSpPr>
        <p:spPr>
          <a:xfrm>
            <a:off x="4038600" y="1600200"/>
            <a:ext cx="914400" cy="923330"/>
          </a:xfrm>
          <a:prstGeom prst="rect">
            <a:avLst/>
          </a:prstGeom>
          <a:noFill/>
        </p:spPr>
        <p:txBody>
          <a:bodyPr wrap="square" lIns="91440" tIns="45720" rIns="91440" bIns="45720">
            <a:spAutoFit/>
          </a:bodyPr>
          <a:lstStyle/>
          <a:p>
            <a:pPr algn="ctr"/>
            <a:r>
              <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a:t>
            </a:r>
          </a:p>
        </p:txBody>
      </p:sp>
      <p:sp>
        <p:nvSpPr>
          <p:cNvPr id="9" name="Rectangle 8"/>
          <p:cNvSpPr/>
          <p:nvPr/>
        </p:nvSpPr>
        <p:spPr>
          <a:xfrm>
            <a:off x="2667000" y="2971800"/>
            <a:ext cx="914400" cy="923330"/>
          </a:xfrm>
          <a:prstGeom prst="rect">
            <a:avLst/>
          </a:prstGeom>
          <a:noFill/>
        </p:spPr>
        <p:txBody>
          <a:bodyPr wrap="square" lIns="91440" tIns="45720" rIns="91440" bIns="45720">
            <a:spAutoFit/>
          </a:bodyPr>
          <a:lstStyle/>
          <a:p>
            <a:pPr algn="ctr"/>
            <a:r>
              <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N</a:t>
            </a:r>
          </a:p>
        </p:txBody>
      </p:sp>
      <p:sp>
        <p:nvSpPr>
          <p:cNvPr id="10" name="Rectangle 9"/>
          <p:cNvSpPr/>
          <p:nvPr/>
        </p:nvSpPr>
        <p:spPr>
          <a:xfrm>
            <a:off x="3962400" y="2971800"/>
            <a:ext cx="914400" cy="923330"/>
          </a:xfrm>
          <a:prstGeom prst="rect">
            <a:avLst/>
          </a:prstGeom>
          <a:noFill/>
        </p:spPr>
        <p:txBody>
          <a:bodyPr wrap="square" lIns="91440" tIns="45720" rIns="91440" bIns="45720">
            <a:spAutoFit/>
          </a:bodyPr>
          <a:lstStyle/>
          <a:p>
            <a:pPr algn="ctr"/>
            <a:r>
              <a:rPr 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P</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ustDataLst>
      <p:tags r:id="rId1"/>
    </p:custDataLst>
    <p:extLst>
      <p:ext uri="{BB962C8B-B14F-4D97-AF65-F5344CB8AC3E}">
        <p14:creationId xmlns:p14="http://schemas.microsoft.com/office/powerpoint/2010/main" val="3905633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Copyright Policy</a:t>
            </a:r>
          </a:p>
        </p:txBody>
      </p:sp>
      <p:sp>
        <p:nvSpPr>
          <p:cNvPr id="3" name="Content Placeholder 2"/>
          <p:cNvSpPr>
            <a:spLocks noGrp="1"/>
          </p:cNvSpPr>
          <p:nvPr>
            <p:ph idx="1"/>
          </p:nvPr>
        </p:nvSpPr>
        <p:spPr/>
        <p:txBody>
          <a:bodyPr/>
          <a:lstStyle/>
          <a:p>
            <a:pPr>
              <a:buFont typeface="Arial" pitchFamily="34" charset="0"/>
              <a:buChar char="•"/>
            </a:pPr>
            <a:r>
              <a:rPr lang="en-US" dirty="0"/>
              <a:t> Materials contained herein may include content subject to copyright restrictions.  Use of all material contained therein is strictly limited to educational use within the setting it was provided.  Copying and/or distributing for purposes other than educational use by enrolled registrants of the conference or other authorized users is strictly prohibited.</a:t>
            </a:r>
          </a:p>
          <a:p>
            <a:endParaRPr lang="en-US"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166" y="228600"/>
            <a:ext cx="7855634" cy="580869"/>
          </a:xfrm>
        </p:spPr>
        <p:txBody>
          <a:bodyPr/>
          <a:lstStyle/>
          <a:p>
            <a:r>
              <a:rPr lang="en-US" dirty="0"/>
              <a:t>Future NP Role in Health Care Delivery</a:t>
            </a:r>
          </a:p>
        </p:txBody>
      </p:sp>
      <p:sp>
        <p:nvSpPr>
          <p:cNvPr id="3" name="Text Placeholder 2"/>
          <p:cNvSpPr>
            <a:spLocks noGrp="1"/>
          </p:cNvSpPr>
          <p:nvPr>
            <p:ph type="body" idx="1"/>
          </p:nvPr>
        </p:nvSpPr>
        <p:spPr>
          <a:xfrm>
            <a:off x="831166" y="932955"/>
            <a:ext cx="7877910" cy="4525963"/>
          </a:xfrm>
        </p:spPr>
        <p:txBody>
          <a:bodyPr/>
          <a:lstStyle/>
          <a:p>
            <a:pPr marL="0" lvl="0" indent="0">
              <a:spcBef>
                <a:spcPts val="0"/>
              </a:spcBef>
            </a:pPr>
            <a:r>
              <a:rPr lang="en-US" dirty="0"/>
              <a:t>“</a:t>
            </a:r>
            <a:r>
              <a:rPr lang="en-US" dirty="0">
                <a:solidFill>
                  <a:schemeClr val="tx1"/>
                </a:solidFill>
              </a:rPr>
              <a:t>A Nurse Practitioner </a:t>
            </a:r>
            <a:r>
              <a:rPr lang="en-US" dirty="0"/>
              <a:t>is </a:t>
            </a:r>
            <a:r>
              <a:rPr lang="en-US" dirty="0">
                <a:solidFill>
                  <a:srgbClr val="222222"/>
                </a:solidFill>
                <a:highlight>
                  <a:srgbClr val="FFFFFF"/>
                </a:highlight>
              </a:rPr>
              <a:t>a nurse who is qualified to treat certain medical conditions without the direct supervision of a doctor” (Webster Dictionary).</a:t>
            </a:r>
          </a:p>
          <a:p>
            <a:pPr marL="0" lvl="0" indent="0">
              <a:spcBef>
                <a:spcPts val="0"/>
              </a:spcBef>
            </a:pPr>
            <a:endParaRPr lang="en-US" dirty="0">
              <a:solidFill>
                <a:srgbClr val="222222"/>
              </a:solidFill>
              <a:highlight>
                <a:srgbClr val="FFFFFF"/>
              </a:highlight>
            </a:endParaRPr>
          </a:p>
          <a:p>
            <a:pPr marL="0" lvl="0" indent="0">
              <a:spcBef>
                <a:spcPts val="0"/>
              </a:spcBef>
            </a:pPr>
            <a:r>
              <a:rPr lang="en-US" dirty="0">
                <a:solidFill>
                  <a:srgbClr val="222222"/>
                </a:solidFill>
                <a:highlight>
                  <a:srgbClr val="FFFFFF"/>
                </a:highlight>
              </a:rPr>
              <a:t>American Association of Nurse Practitioners (AANP) defines nurse practitioner as “</a:t>
            </a:r>
            <a:r>
              <a:rPr lang="en-US" dirty="0">
                <a:solidFill>
                  <a:srgbClr val="434343"/>
                </a:solidFill>
                <a:highlight>
                  <a:srgbClr val="FFFFFF"/>
                </a:highlight>
              </a:rPr>
              <a:t>NPs assess patients, order and interpret diagnostic tests, make diagnoses and initiate and manage treatment plans—including prescribing medications”.</a:t>
            </a:r>
            <a:endParaRPr lang="en-US" dirty="0">
              <a:solidFill>
                <a:srgbClr val="222222"/>
              </a:solidFill>
              <a:highlight>
                <a:srgbClr val="FFFFFF"/>
              </a:highlight>
            </a:endParaRPr>
          </a:p>
          <a:p>
            <a:endParaRPr lang="en-US" dirty="0"/>
          </a:p>
        </p:txBody>
      </p:sp>
    </p:spTree>
    <p:custDataLst>
      <p:tags r:id="rId1"/>
    </p:custDataLst>
    <p:extLst>
      <p:ext uri="{BB962C8B-B14F-4D97-AF65-F5344CB8AC3E}">
        <p14:creationId xmlns:p14="http://schemas.microsoft.com/office/powerpoint/2010/main" val="3364165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831166" y="228600"/>
            <a:ext cx="7855634" cy="535898"/>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00A4E4"/>
              </a:buClr>
              <a:buSzPts val="2400"/>
              <a:buFont typeface="Arial"/>
              <a:buNone/>
            </a:pPr>
            <a:r>
              <a:rPr lang="en-US" dirty="0"/>
              <a:t>Future NP Role in Health Care Delivery</a:t>
            </a:r>
            <a:endParaRPr dirty="0"/>
          </a:p>
        </p:txBody>
      </p:sp>
      <p:sp>
        <p:nvSpPr>
          <p:cNvPr id="44" name="Google Shape;44;p8"/>
          <p:cNvSpPr txBox="1">
            <a:spLocks noGrp="1"/>
          </p:cNvSpPr>
          <p:nvPr>
            <p:ph type="body" idx="1"/>
          </p:nvPr>
        </p:nvSpPr>
        <p:spPr>
          <a:xfrm>
            <a:off x="829992" y="869431"/>
            <a:ext cx="7877910" cy="476937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717174"/>
              </a:buClr>
              <a:buSzPts val="2000"/>
              <a:buNone/>
            </a:pPr>
            <a:r>
              <a:rPr lang="en-US" sz="2600" dirty="0">
                <a:solidFill>
                  <a:srgbClr val="222222"/>
                </a:solidFill>
                <a:highlight>
                  <a:srgbClr val="FFFFFF"/>
                </a:highlight>
              </a:rPr>
              <a:t>History of Healthcare</a:t>
            </a:r>
          </a:p>
          <a:p>
            <a:pPr lvl="0" indent="-457200" algn="l" rtl="0">
              <a:spcBef>
                <a:spcPts val="0"/>
              </a:spcBef>
              <a:spcAft>
                <a:spcPts val="0"/>
              </a:spcAft>
              <a:buClr>
                <a:srgbClr val="717174"/>
              </a:buClr>
              <a:buSzPts val="2000"/>
              <a:buFont typeface="Wingdings" panose="05000000000000000000" pitchFamily="2" charset="2"/>
              <a:buChar char="ü"/>
            </a:pPr>
            <a:r>
              <a:rPr lang="en-US" dirty="0">
                <a:solidFill>
                  <a:srgbClr val="222222"/>
                </a:solidFill>
                <a:highlight>
                  <a:srgbClr val="FFFFFF"/>
                </a:highlight>
              </a:rPr>
              <a:t>FDR (1935) – Social Security Act</a:t>
            </a:r>
          </a:p>
          <a:p>
            <a:pPr lvl="0" indent="-457200" algn="l" rtl="0">
              <a:spcBef>
                <a:spcPts val="0"/>
              </a:spcBef>
              <a:spcAft>
                <a:spcPts val="0"/>
              </a:spcAft>
              <a:buClr>
                <a:srgbClr val="717174"/>
              </a:buClr>
              <a:buSzPts val="2000"/>
              <a:buFont typeface="Wingdings" panose="05000000000000000000" pitchFamily="2" charset="2"/>
              <a:buChar char="ü"/>
            </a:pPr>
            <a:endParaRPr lang="en-US" dirty="0">
              <a:solidFill>
                <a:srgbClr val="222222"/>
              </a:solidFill>
              <a:highlight>
                <a:srgbClr val="FFFFFF"/>
              </a:highlight>
            </a:endParaRPr>
          </a:p>
          <a:p>
            <a:pPr lvl="0" indent="-457200" algn="l" rtl="0">
              <a:spcBef>
                <a:spcPts val="0"/>
              </a:spcBef>
              <a:spcAft>
                <a:spcPts val="0"/>
              </a:spcAft>
              <a:buClr>
                <a:srgbClr val="717174"/>
              </a:buClr>
              <a:buSzPts val="2000"/>
              <a:buFont typeface="Wingdings" panose="05000000000000000000" pitchFamily="2" charset="2"/>
              <a:buChar char="ü"/>
            </a:pPr>
            <a:r>
              <a:rPr lang="en-US" dirty="0">
                <a:solidFill>
                  <a:srgbClr val="222222"/>
                </a:solidFill>
                <a:highlight>
                  <a:srgbClr val="FFFFFF"/>
                </a:highlight>
              </a:rPr>
              <a:t>Loretta Ford (1965) – first NP program</a:t>
            </a:r>
          </a:p>
          <a:p>
            <a:pPr lvl="0" indent="-457200" algn="l" rtl="0">
              <a:spcBef>
                <a:spcPts val="0"/>
              </a:spcBef>
              <a:spcAft>
                <a:spcPts val="0"/>
              </a:spcAft>
              <a:buClr>
                <a:srgbClr val="717174"/>
              </a:buClr>
              <a:buSzPts val="2000"/>
              <a:buFont typeface="Wingdings" panose="05000000000000000000" pitchFamily="2" charset="2"/>
              <a:buChar char="ü"/>
            </a:pPr>
            <a:endParaRPr lang="en-US" dirty="0">
              <a:solidFill>
                <a:srgbClr val="222222"/>
              </a:solidFill>
              <a:highlight>
                <a:srgbClr val="FFFFFF"/>
              </a:highlight>
            </a:endParaRPr>
          </a:p>
          <a:p>
            <a:pPr lvl="0" indent="-457200" algn="l" rtl="0">
              <a:spcBef>
                <a:spcPts val="0"/>
              </a:spcBef>
              <a:spcAft>
                <a:spcPts val="0"/>
              </a:spcAft>
              <a:buClr>
                <a:srgbClr val="717174"/>
              </a:buClr>
              <a:buSzPts val="2000"/>
              <a:buFont typeface="Wingdings" panose="05000000000000000000" pitchFamily="2" charset="2"/>
              <a:buChar char="ü"/>
            </a:pPr>
            <a:r>
              <a:rPr lang="en-US" dirty="0">
                <a:solidFill>
                  <a:srgbClr val="222222"/>
                </a:solidFill>
                <a:highlight>
                  <a:srgbClr val="FFFFFF"/>
                </a:highlight>
              </a:rPr>
              <a:t>LBJ (1966) – Medicare</a:t>
            </a:r>
          </a:p>
          <a:p>
            <a:pPr lvl="0" indent="-457200" algn="l" rtl="0">
              <a:spcBef>
                <a:spcPts val="0"/>
              </a:spcBef>
              <a:spcAft>
                <a:spcPts val="0"/>
              </a:spcAft>
              <a:buClr>
                <a:srgbClr val="717174"/>
              </a:buClr>
              <a:buSzPts val="2000"/>
              <a:buFont typeface="Wingdings" panose="05000000000000000000" pitchFamily="2" charset="2"/>
              <a:buChar char="ü"/>
            </a:pPr>
            <a:endParaRPr lang="en-US" dirty="0">
              <a:solidFill>
                <a:srgbClr val="222222"/>
              </a:solidFill>
              <a:highlight>
                <a:srgbClr val="FFFFFF"/>
              </a:highlight>
            </a:endParaRPr>
          </a:p>
          <a:p>
            <a:pPr lvl="0" indent="-457200" algn="l" rtl="0">
              <a:spcBef>
                <a:spcPts val="0"/>
              </a:spcBef>
              <a:spcAft>
                <a:spcPts val="0"/>
              </a:spcAft>
              <a:buClr>
                <a:srgbClr val="717174"/>
              </a:buClr>
              <a:buSzPts val="2000"/>
              <a:buFont typeface="Wingdings" panose="05000000000000000000" pitchFamily="2" charset="2"/>
              <a:buChar char="ü"/>
            </a:pPr>
            <a:r>
              <a:rPr lang="en-US" dirty="0">
                <a:solidFill>
                  <a:srgbClr val="222222"/>
                </a:solidFill>
                <a:highlight>
                  <a:srgbClr val="FFFFFF"/>
                </a:highlight>
              </a:rPr>
              <a:t>Barak Obama (2010) – Affordable Care Act</a:t>
            </a:r>
          </a:p>
          <a:p>
            <a:pPr lvl="0" indent="-457200" algn="l" rtl="0">
              <a:spcBef>
                <a:spcPts val="0"/>
              </a:spcBef>
              <a:spcAft>
                <a:spcPts val="0"/>
              </a:spcAft>
              <a:buClr>
                <a:srgbClr val="717174"/>
              </a:buClr>
              <a:buSzPts val="2000"/>
              <a:buFont typeface="Wingdings" panose="05000000000000000000" pitchFamily="2" charset="2"/>
              <a:buChar char="ü"/>
            </a:pPr>
            <a:endParaRPr lang="en-US" dirty="0">
              <a:solidFill>
                <a:srgbClr val="222222"/>
              </a:solidFill>
              <a:highlight>
                <a:srgbClr val="FFFFFF"/>
              </a:highlight>
            </a:endParaRPr>
          </a:p>
          <a:p>
            <a:pPr lvl="0" indent="-457200" algn="l" rtl="0">
              <a:spcBef>
                <a:spcPts val="0"/>
              </a:spcBef>
              <a:spcAft>
                <a:spcPts val="0"/>
              </a:spcAft>
              <a:buClr>
                <a:srgbClr val="717174"/>
              </a:buClr>
              <a:buSzPts val="2000"/>
              <a:buFont typeface="Wingdings" panose="05000000000000000000" pitchFamily="2" charset="2"/>
              <a:buChar char="ü"/>
            </a:pPr>
            <a:r>
              <a:rPr lang="en-US" dirty="0">
                <a:solidFill>
                  <a:srgbClr val="222222"/>
                </a:solidFill>
                <a:highlight>
                  <a:srgbClr val="FFFFFF"/>
                </a:highlight>
              </a:rPr>
              <a:t>Institute of Medicine (2011) – Full Practice</a:t>
            </a:r>
          </a:p>
          <a:p>
            <a:pPr lvl="0" indent="-457200" algn="l" rtl="0">
              <a:spcBef>
                <a:spcPts val="0"/>
              </a:spcBef>
              <a:spcAft>
                <a:spcPts val="0"/>
              </a:spcAft>
              <a:buClr>
                <a:srgbClr val="717174"/>
              </a:buClr>
              <a:buSzPts val="2000"/>
              <a:buFont typeface="Wingdings" panose="05000000000000000000" pitchFamily="2" charset="2"/>
              <a:buChar char="ü"/>
            </a:pPr>
            <a:endParaRPr lang="en-US" dirty="0">
              <a:solidFill>
                <a:srgbClr val="222222"/>
              </a:solidFill>
              <a:highlight>
                <a:srgbClr val="FFFFFF"/>
              </a:highlight>
            </a:endParaRPr>
          </a:p>
          <a:p>
            <a:pPr lvl="0" indent="-457200" algn="l" rtl="0">
              <a:spcBef>
                <a:spcPts val="0"/>
              </a:spcBef>
              <a:spcAft>
                <a:spcPts val="0"/>
              </a:spcAft>
              <a:buClr>
                <a:srgbClr val="717174"/>
              </a:buClr>
              <a:buSzPts val="2000"/>
              <a:buFont typeface="Wingdings" panose="05000000000000000000" pitchFamily="2" charset="2"/>
              <a:buChar char="ü"/>
            </a:pPr>
            <a:r>
              <a:rPr lang="en-US" dirty="0">
                <a:solidFill>
                  <a:srgbClr val="222222"/>
                </a:solidFill>
                <a:highlight>
                  <a:srgbClr val="FFFFFF"/>
                </a:highlight>
              </a:rPr>
              <a:t>Veteran’s Administration (2016) – Proposed Rule </a:t>
            </a:r>
          </a:p>
          <a:p>
            <a:pPr lvl="0" indent="-457200" algn="l" rtl="0">
              <a:spcBef>
                <a:spcPts val="0"/>
              </a:spcBef>
              <a:spcAft>
                <a:spcPts val="0"/>
              </a:spcAft>
              <a:buClr>
                <a:srgbClr val="717174"/>
              </a:buClr>
              <a:buSzPts val="2000"/>
              <a:buFont typeface="Wingdings" panose="05000000000000000000" pitchFamily="2" charset="2"/>
              <a:buChar char="ü"/>
            </a:pPr>
            <a:endParaRPr lang="en-US" dirty="0">
              <a:solidFill>
                <a:srgbClr val="222222"/>
              </a:solidFill>
              <a:highlight>
                <a:srgbClr val="FFFFFF"/>
              </a:highlight>
            </a:endParaRPr>
          </a:p>
          <a:p>
            <a:pPr lvl="0" indent="-457200" algn="l" rtl="0">
              <a:spcBef>
                <a:spcPts val="0"/>
              </a:spcBef>
              <a:spcAft>
                <a:spcPts val="0"/>
              </a:spcAft>
              <a:buClr>
                <a:srgbClr val="717174"/>
              </a:buClr>
              <a:buSzPts val="2000"/>
              <a:buFont typeface="Wingdings" panose="05000000000000000000" pitchFamily="2" charset="2"/>
              <a:buChar char="ü"/>
            </a:pPr>
            <a:r>
              <a:rPr lang="en-US" dirty="0">
                <a:solidFill>
                  <a:srgbClr val="222222"/>
                </a:solidFill>
                <a:highlight>
                  <a:srgbClr val="FFFFFF"/>
                </a:highlight>
              </a:rPr>
              <a:t>Federal Trade Commission (2018) – Letter to Potus </a:t>
            </a:r>
          </a:p>
          <a:p>
            <a:pPr lvl="0" indent="-457200" algn="l" rtl="0">
              <a:spcBef>
                <a:spcPts val="0"/>
              </a:spcBef>
              <a:spcAft>
                <a:spcPts val="0"/>
              </a:spcAft>
              <a:buClr>
                <a:srgbClr val="717174"/>
              </a:buClr>
              <a:buSzPts val="2000"/>
              <a:buFont typeface="Wingdings" panose="05000000000000000000" pitchFamily="2" charset="2"/>
              <a:buChar char="ü"/>
            </a:pPr>
            <a:endParaRPr lang="en-US" dirty="0">
              <a:solidFill>
                <a:srgbClr val="222222"/>
              </a:solidFill>
              <a:highlight>
                <a:srgbClr val="FFFFFF"/>
              </a:highlight>
            </a:endParaRPr>
          </a:p>
          <a:p>
            <a:pPr marL="0" lvl="0" indent="0" algn="l" rtl="0">
              <a:spcBef>
                <a:spcPts val="0"/>
              </a:spcBef>
              <a:spcAft>
                <a:spcPts val="0"/>
              </a:spcAft>
              <a:buClr>
                <a:srgbClr val="717174"/>
              </a:buClr>
              <a:buSzPts val="2000"/>
              <a:buNone/>
            </a:pPr>
            <a:endParaRPr dirty="0">
              <a:solidFill>
                <a:srgbClr val="222222"/>
              </a:solidFill>
              <a:highlight>
                <a:srgbClr val="FFFFFF"/>
              </a:highlight>
            </a:endParaRPr>
          </a:p>
        </p:txBody>
      </p:sp>
    </p:spTree>
    <p:custDataLst>
      <p:tags r:id="rId1"/>
    </p:custDataLst>
    <p:extLst>
      <p:ext uri="{BB962C8B-B14F-4D97-AF65-F5344CB8AC3E}">
        <p14:creationId xmlns:p14="http://schemas.microsoft.com/office/powerpoint/2010/main" val="4235667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
                                            <p:txEl>
                                              <p:pRg st="1" end="1"/>
                                            </p:txEl>
                                          </p:spTgt>
                                        </p:tgtEl>
                                        <p:attrNameLst>
                                          <p:attrName>style.visibility</p:attrName>
                                        </p:attrNameLst>
                                      </p:cBhvr>
                                      <p:to>
                                        <p:strVal val="visible"/>
                                      </p:to>
                                    </p:set>
                                    <p:animEffect transition="in" filter="fade">
                                      <p:cBhvr>
                                        <p:cTn id="7" dur="1000"/>
                                        <p:tgtEl>
                                          <p:spTgt spid="44">
                                            <p:txEl>
                                              <p:pRg st="1" end="1"/>
                                            </p:txEl>
                                          </p:spTgt>
                                        </p:tgtEl>
                                      </p:cBhvr>
                                    </p:animEffect>
                                    <p:anim calcmode="lin" valueType="num">
                                      <p:cBhvr>
                                        <p:cTn id="8" dur="1000" fill="hold"/>
                                        <p:tgtEl>
                                          <p:spTgt spid="4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4">
                                            <p:txEl>
                                              <p:pRg st="3" end="3"/>
                                            </p:txEl>
                                          </p:spTgt>
                                        </p:tgtEl>
                                        <p:attrNameLst>
                                          <p:attrName>style.visibility</p:attrName>
                                        </p:attrNameLst>
                                      </p:cBhvr>
                                      <p:to>
                                        <p:strVal val="visible"/>
                                      </p:to>
                                    </p:set>
                                    <p:animEffect transition="in" filter="fade">
                                      <p:cBhvr>
                                        <p:cTn id="14" dur="1000"/>
                                        <p:tgtEl>
                                          <p:spTgt spid="44">
                                            <p:txEl>
                                              <p:pRg st="3" end="3"/>
                                            </p:txEl>
                                          </p:spTgt>
                                        </p:tgtEl>
                                      </p:cBhvr>
                                    </p:animEffect>
                                    <p:anim calcmode="lin" valueType="num">
                                      <p:cBhvr>
                                        <p:cTn id="15" dur="1000" fill="hold"/>
                                        <p:tgtEl>
                                          <p:spTgt spid="44">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4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4">
                                            <p:txEl>
                                              <p:pRg st="5" end="5"/>
                                            </p:txEl>
                                          </p:spTgt>
                                        </p:tgtEl>
                                        <p:attrNameLst>
                                          <p:attrName>style.visibility</p:attrName>
                                        </p:attrNameLst>
                                      </p:cBhvr>
                                      <p:to>
                                        <p:strVal val="visible"/>
                                      </p:to>
                                    </p:set>
                                    <p:animEffect transition="in" filter="fade">
                                      <p:cBhvr>
                                        <p:cTn id="21" dur="1000"/>
                                        <p:tgtEl>
                                          <p:spTgt spid="44">
                                            <p:txEl>
                                              <p:pRg st="5" end="5"/>
                                            </p:txEl>
                                          </p:spTgt>
                                        </p:tgtEl>
                                      </p:cBhvr>
                                    </p:animEffect>
                                    <p:anim calcmode="lin" valueType="num">
                                      <p:cBhvr>
                                        <p:cTn id="22" dur="1000" fill="hold"/>
                                        <p:tgtEl>
                                          <p:spTgt spid="44">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4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4">
                                            <p:txEl>
                                              <p:pRg st="7" end="7"/>
                                            </p:txEl>
                                          </p:spTgt>
                                        </p:tgtEl>
                                        <p:attrNameLst>
                                          <p:attrName>style.visibility</p:attrName>
                                        </p:attrNameLst>
                                      </p:cBhvr>
                                      <p:to>
                                        <p:strVal val="visible"/>
                                      </p:to>
                                    </p:set>
                                    <p:animEffect transition="in" filter="fade">
                                      <p:cBhvr>
                                        <p:cTn id="28" dur="1000"/>
                                        <p:tgtEl>
                                          <p:spTgt spid="44">
                                            <p:txEl>
                                              <p:pRg st="7" end="7"/>
                                            </p:txEl>
                                          </p:spTgt>
                                        </p:tgtEl>
                                      </p:cBhvr>
                                    </p:animEffect>
                                    <p:anim calcmode="lin" valueType="num">
                                      <p:cBhvr>
                                        <p:cTn id="29" dur="1000" fill="hold"/>
                                        <p:tgtEl>
                                          <p:spTgt spid="44">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4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4">
                                            <p:txEl>
                                              <p:pRg st="9" end="9"/>
                                            </p:txEl>
                                          </p:spTgt>
                                        </p:tgtEl>
                                        <p:attrNameLst>
                                          <p:attrName>style.visibility</p:attrName>
                                        </p:attrNameLst>
                                      </p:cBhvr>
                                      <p:to>
                                        <p:strVal val="visible"/>
                                      </p:to>
                                    </p:set>
                                    <p:animEffect transition="in" filter="fade">
                                      <p:cBhvr>
                                        <p:cTn id="35" dur="1000"/>
                                        <p:tgtEl>
                                          <p:spTgt spid="44">
                                            <p:txEl>
                                              <p:pRg st="9" end="9"/>
                                            </p:txEl>
                                          </p:spTgt>
                                        </p:tgtEl>
                                      </p:cBhvr>
                                    </p:animEffect>
                                    <p:anim calcmode="lin" valueType="num">
                                      <p:cBhvr>
                                        <p:cTn id="36" dur="1000" fill="hold"/>
                                        <p:tgtEl>
                                          <p:spTgt spid="44">
                                            <p:txEl>
                                              <p:pRg st="9" end="9"/>
                                            </p:txEl>
                                          </p:spTgt>
                                        </p:tgtEl>
                                        <p:attrNameLst>
                                          <p:attrName>ppt_x</p:attrName>
                                        </p:attrNameLst>
                                      </p:cBhvr>
                                      <p:tavLst>
                                        <p:tav tm="0">
                                          <p:val>
                                            <p:strVal val="#ppt_x"/>
                                          </p:val>
                                        </p:tav>
                                        <p:tav tm="100000">
                                          <p:val>
                                            <p:strVal val="#ppt_x"/>
                                          </p:val>
                                        </p:tav>
                                      </p:tavLst>
                                    </p:anim>
                                    <p:anim calcmode="lin" valueType="num">
                                      <p:cBhvr>
                                        <p:cTn id="37" dur="1000" fill="hold"/>
                                        <p:tgtEl>
                                          <p:spTgt spid="44">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4">
                                            <p:txEl>
                                              <p:pRg st="11" end="11"/>
                                            </p:txEl>
                                          </p:spTgt>
                                        </p:tgtEl>
                                        <p:attrNameLst>
                                          <p:attrName>style.visibility</p:attrName>
                                        </p:attrNameLst>
                                      </p:cBhvr>
                                      <p:to>
                                        <p:strVal val="visible"/>
                                      </p:to>
                                    </p:set>
                                    <p:animEffect transition="in" filter="fade">
                                      <p:cBhvr>
                                        <p:cTn id="42" dur="1000"/>
                                        <p:tgtEl>
                                          <p:spTgt spid="44">
                                            <p:txEl>
                                              <p:pRg st="11" end="11"/>
                                            </p:txEl>
                                          </p:spTgt>
                                        </p:tgtEl>
                                      </p:cBhvr>
                                    </p:animEffect>
                                    <p:anim calcmode="lin" valueType="num">
                                      <p:cBhvr>
                                        <p:cTn id="43" dur="1000" fill="hold"/>
                                        <p:tgtEl>
                                          <p:spTgt spid="44">
                                            <p:txEl>
                                              <p:pRg st="11" end="11"/>
                                            </p:txEl>
                                          </p:spTgt>
                                        </p:tgtEl>
                                        <p:attrNameLst>
                                          <p:attrName>ppt_x</p:attrName>
                                        </p:attrNameLst>
                                      </p:cBhvr>
                                      <p:tavLst>
                                        <p:tav tm="0">
                                          <p:val>
                                            <p:strVal val="#ppt_x"/>
                                          </p:val>
                                        </p:tav>
                                        <p:tav tm="100000">
                                          <p:val>
                                            <p:strVal val="#ppt_x"/>
                                          </p:val>
                                        </p:tav>
                                      </p:tavLst>
                                    </p:anim>
                                    <p:anim calcmode="lin" valueType="num">
                                      <p:cBhvr>
                                        <p:cTn id="44" dur="1000" fill="hold"/>
                                        <p:tgtEl>
                                          <p:spTgt spid="44">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44">
                                            <p:txEl>
                                              <p:pRg st="13" end="13"/>
                                            </p:txEl>
                                          </p:spTgt>
                                        </p:tgtEl>
                                        <p:attrNameLst>
                                          <p:attrName>style.visibility</p:attrName>
                                        </p:attrNameLst>
                                      </p:cBhvr>
                                      <p:to>
                                        <p:strVal val="visible"/>
                                      </p:to>
                                    </p:set>
                                    <p:animEffect transition="in" filter="fade">
                                      <p:cBhvr>
                                        <p:cTn id="49" dur="1000"/>
                                        <p:tgtEl>
                                          <p:spTgt spid="44">
                                            <p:txEl>
                                              <p:pRg st="13" end="13"/>
                                            </p:txEl>
                                          </p:spTgt>
                                        </p:tgtEl>
                                      </p:cBhvr>
                                    </p:animEffect>
                                    <p:anim calcmode="lin" valueType="num">
                                      <p:cBhvr>
                                        <p:cTn id="50" dur="1000" fill="hold"/>
                                        <p:tgtEl>
                                          <p:spTgt spid="44">
                                            <p:txEl>
                                              <p:pRg st="13" end="13"/>
                                            </p:txEl>
                                          </p:spTgt>
                                        </p:tgtEl>
                                        <p:attrNameLst>
                                          <p:attrName>ppt_x</p:attrName>
                                        </p:attrNameLst>
                                      </p:cBhvr>
                                      <p:tavLst>
                                        <p:tav tm="0">
                                          <p:val>
                                            <p:strVal val="#ppt_x"/>
                                          </p:val>
                                        </p:tav>
                                        <p:tav tm="100000">
                                          <p:val>
                                            <p:strVal val="#ppt_x"/>
                                          </p:val>
                                        </p:tav>
                                      </p:tavLst>
                                    </p:anim>
                                    <p:anim calcmode="lin" valueType="num">
                                      <p:cBhvr>
                                        <p:cTn id="51" dur="1000" fill="hold"/>
                                        <p:tgtEl>
                                          <p:spTgt spid="44">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9"/>
          <p:cNvSpPr txBox="1">
            <a:spLocks noGrp="1"/>
          </p:cNvSpPr>
          <p:nvPr>
            <p:ph type="title"/>
          </p:nvPr>
        </p:nvSpPr>
        <p:spPr>
          <a:xfrm>
            <a:off x="831166" y="228600"/>
            <a:ext cx="7855634" cy="62865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00A4E4"/>
              </a:buClr>
              <a:buSzPts val="2400"/>
              <a:buFont typeface="Arial"/>
              <a:buNone/>
            </a:pPr>
            <a:r>
              <a:rPr lang="en-US" dirty="0"/>
              <a:t>Regulatory Model and Standardized Procedures-CA</a:t>
            </a:r>
            <a:endParaRPr dirty="0"/>
          </a:p>
        </p:txBody>
      </p:sp>
      <p:sp>
        <p:nvSpPr>
          <p:cNvPr id="50" name="Google Shape;50;p9"/>
          <p:cNvSpPr txBox="1">
            <a:spLocks noGrp="1"/>
          </p:cNvSpPr>
          <p:nvPr>
            <p:ph type="body" idx="1"/>
          </p:nvPr>
        </p:nvSpPr>
        <p:spPr>
          <a:xfrm>
            <a:off x="831166" y="857250"/>
            <a:ext cx="7877910" cy="4525963"/>
          </a:xfrm>
          <a:prstGeom prst="rect">
            <a:avLst/>
          </a:prstGeom>
          <a:noFill/>
          <a:ln>
            <a:noFill/>
          </a:ln>
        </p:spPr>
        <p:txBody>
          <a:bodyPr spcFirstLastPara="1" wrap="square" lIns="91425" tIns="45700" rIns="91425" bIns="45700" anchor="t" anchorCtr="0">
            <a:noAutofit/>
          </a:bodyPr>
          <a:lstStyle/>
          <a:p>
            <a:pPr marL="342900" lvl="0" indent="-342900">
              <a:spcBef>
                <a:spcPts val="0"/>
              </a:spcBef>
              <a:buFont typeface="Wingdings" panose="05000000000000000000" pitchFamily="2" charset="2"/>
              <a:buChar char="ü"/>
            </a:pPr>
            <a:endParaRPr lang="en-US" dirty="0"/>
          </a:p>
          <a:p>
            <a:pPr marL="342900" lvl="0" indent="-342900">
              <a:spcBef>
                <a:spcPts val="0"/>
              </a:spcBef>
              <a:buFont typeface="Wingdings" panose="05000000000000000000" pitchFamily="2" charset="2"/>
              <a:buChar char="ü"/>
            </a:pPr>
            <a:r>
              <a:rPr lang="en-US" dirty="0"/>
              <a:t>Licensed by BRN – NP </a:t>
            </a:r>
          </a:p>
          <a:p>
            <a:pPr marL="342900" lvl="0" indent="-342900">
              <a:spcBef>
                <a:spcPts val="0"/>
              </a:spcBef>
              <a:buFont typeface="Wingdings" panose="05000000000000000000" pitchFamily="2" charset="2"/>
              <a:buChar char="ü"/>
            </a:pPr>
            <a:endParaRPr lang="en-US" dirty="0"/>
          </a:p>
          <a:p>
            <a:pPr marL="342900" lvl="0" indent="-342900">
              <a:spcBef>
                <a:spcPts val="0"/>
              </a:spcBef>
              <a:buFont typeface="Wingdings" panose="05000000000000000000" pitchFamily="2" charset="2"/>
              <a:buChar char="ü"/>
            </a:pPr>
            <a:r>
              <a:rPr lang="en-US" dirty="0"/>
              <a:t>Licensed by BRN – Furnishing Number</a:t>
            </a:r>
          </a:p>
          <a:p>
            <a:pPr marL="342900" lvl="0" indent="-342900">
              <a:spcBef>
                <a:spcPts val="0"/>
              </a:spcBef>
              <a:buFont typeface="Wingdings" panose="05000000000000000000" pitchFamily="2" charset="2"/>
              <a:buChar char="ü"/>
            </a:pPr>
            <a:endParaRPr lang="en-US" dirty="0"/>
          </a:p>
          <a:p>
            <a:pPr marL="342900" indent="-342900">
              <a:spcBef>
                <a:spcPts val="0"/>
              </a:spcBef>
              <a:buFont typeface="Wingdings" panose="05000000000000000000" pitchFamily="2" charset="2"/>
              <a:buChar char="ü"/>
            </a:pPr>
            <a:r>
              <a:rPr lang="en-US" dirty="0"/>
              <a:t>Required work under Standardized Procedures (CCR § 1485)</a:t>
            </a:r>
          </a:p>
          <a:p>
            <a:pPr marL="342900" indent="-342900">
              <a:spcBef>
                <a:spcPts val="0"/>
              </a:spcBef>
              <a:buFont typeface="Wingdings" panose="05000000000000000000" pitchFamily="2" charset="2"/>
              <a:buChar char="ü"/>
            </a:pPr>
            <a:endParaRPr lang="en-US" dirty="0"/>
          </a:p>
          <a:p>
            <a:pPr marL="342900" indent="-342900">
              <a:spcBef>
                <a:spcPts val="0"/>
              </a:spcBef>
              <a:buFont typeface="Wingdings" panose="05000000000000000000" pitchFamily="2" charset="2"/>
              <a:buChar char="ü"/>
            </a:pPr>
            <a:r>
              <a:rPr lang="en-US" dirty="0"/>
              <a:t>NPs work under collaboration with a physician</a:t>
            </a:r>
          </a:p>
          <a:p>
            <a:pPr marL="342900" indent="-342900">
              <a:spcBef>
                <a:spcPts val="0"/>
              </a:spcBef>
              <a:buFont typeface="Wingdings" panose="05000000000000000000" pitchFamily="2" charset="2"/>
              <a:buChar char="ü"/>
            </a:pPr>
            <a:endParaRPr lang="en-US" dirty="0"/>
          </a:p>
          <a:p>
            <a:pPr marL="342900" indent="-342900">
              <a:spcBef>
                <a:spcPts val="0"/>
              </a:spcBef>
              <a:buFont typeface="Wingdings" panose="05000000000000000000" pitchFamily="2" charset="2"/>
              <a:buChar char="ü"/>
            </a:pPr>
            <a:r>
              <a:rPr lang="en-US" dirty="0"/>
              <a:t>Supervision by phone</a:t>
            </a:r>
          </a:p>
          <a:p>
            <a:pPr marL="0" lvl="0" indent="0">
              <a:spcBef>
                <a:spcPts val="0"/>
              </a:spcBef>
            </a:pPr>
            <a:endParaRPr lang="en-US" dirty="0"/>
          </a:p>
          <a:p>
            <a:pPr marL="0" lvl="0" indent="0">
              <a:spcBef>
                <a:spcPts val="0"/>
              </a:spcBef>
            </a:pPr>
            <a:endParaRPr lang="en-US" dirty="0"/>
          </a:p>
          <a:p>
            <a:pPr marL="0" lvl="0" indent="0">
              <a:spcBef>
                <a:spcPts val="0"/>
              </a:spcBef>
            </a:pPr>
            <a:endParaRPr lang="en-US" dirty="0"/>
          </a:p>
        </p:txBody>
      </p:sp>
    </p:spTree>
    <p:custDataLst>
      <p:tags r:id="rId1"/>
    </p:custDataLst>
    <p:extLst>
      <p:ext uri="{BB962C8B-B14F-4D97-AF65-F5344CB8AC3E}">
        <p14:creationId xmlns:p14="http://schemas.microsoft.com/office/powerpoint/2010/main" val="957269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0">
                                            <p:txEl>
                                              <p:pRg st="1" end="1"/>
                                            </p:txEl>
                                          </p:spTgt>
                                        </p:tgtEl>
                                        <p:attrNameLst>
                                          <p:attrName>style.visibility</p:attrName>
                                        </p:attrNameLst>
                                      </p:cBhvr>
                                      <p:to>
                                        <p:strVal val="visible"/>
                                      </p:to>
                                    </p:set>
                                    <p:animEffect transition="in" filter="fade">
                                      <p:cBhvr>
                                        <p:cTn id="7" dur="1000"/>
                                        <p:tgtEl>
                                          <p:spTgt spid="50">
                                            <p:txEl>
                                              <p:pRg st="1" end="1"/>
                                            </p:txEl>
                                          </p:spTgt>
                                        </p:tgtEl>
                                      </p:cBhvr>
                                    </p:animEffect>
                                    <p:anim calcmode="lin" valueType="num">
                                      <p:cBhvr>
                                        <p:cTn id="8" dur="1000" fill="hold"/>
                                        <p:tgtEl>
                                          <p:spTgt spid="5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0">
                                            <p:txEl>
                                              <p:pRg st="3" end="3"/>
                                            </p:txEl>
                                          </p:spTgt>
                                        </p:tgtEl>
                                        <p:attrNameLst>
                                          <p:attrName>style.visibility</p:attrName>
                                        </p:attrNameLst>
                                      </p:cBhvr>
                                      <p:to>
                                        <p:strVal val="visible"/>
                                      </p:to>
                                    </p:set>
                                    <p:animEffect transition="in" filter="fade">
                                      <p:cBhvr>
                                        <p:cTn id="14" dur="1000"/>
                                        <p:tgtEl>
                                          <p:spTgt spid="50">
                                            <p:txEl>
                                              <p:pRg st="3" end="3"/>
                                            </p:txEl>
                                          </p:spTgt>
                                        </p:tgtEl>
                                      </p:cBhvr>
                                    </p:animEffect>
                                    <p:anim calcmode="lin" valueType="num">
                                      <p:cBhvr>
                                        <p:cTn id="15" dur="1000" fill="hold"/>
                                        <p:tgtEl>
                                          <p:spTgt spid="50">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5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0">
                                            <p:txEl>
                                              <p:pRg st="5" end="5"/>
                                            </p:txEl>
                                          </p:spTgt>
                                        </p:tgtEl>
                                        <p:attrNameLst>
                                          <p:attrName>style.visibility</p:attrName>
                                        </p:attrNameLst>
                                      </p:cBhvr>
                                      <p:to>
                                        <p:strVal val="visible"/>
                                      </p:to>
                                    </p:set>
                                    <p:animEffect transition="in" filter="fade">
                                      <p:cBhvr>
                                        <p:cTn id="21" dur="1000"/>
                                        <p:tgtEl>
                                          <p:spTgt spid="50">
                                            <p:txEl>
                                              <p:pRg st="5" end="5"/>
                                            </p:txEl>
                                          </p:spTgt>
                                        </p:tgtEl>
                                      </p:cBhvr>
                                    </p:animEffect>
                                    <p:anim calcmode="lin" valueType="num">
                                      <p:cBhvr>
                                        <p:cTn id="22" dur="1000" fill="hold"/>
                                        <p:tgtEl>
                                          <p:spTgt spid="50">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5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0">
                                            <p:txEl>
                                              <p:pRg st="7" end="7"/>
                                            </p:txEl>
                                          </p:spTgt>
                                        </p:tgtEl>
                                        <p:attrNameLst>
                                          <p:attrName>style.visibility</p:attrName>
                                        </p:attrNameLst>
                                      </p:cBhvr>
                                      <p:to>
                                        <p:strVal val="visible"/>
                                      </p:to>
                                    </p:set>
                                    <p:animEffect transition="in" filter="fade">
                                      <p:cBhvr>
                                        <p:cTn id="28" dur="1000"/>
                                        <p:tgtEl>
                                          <p:spTgt spid="50">
                                            <p:txEl>
                                              <p:pRg st="7" end="7"/>
                                            </p:txEl>
                                          </p:spTgt>
                                        </p:tgtEl>
                                      </p:cBhvr>
                                    </p:animEffect>
                                    <p:anim calcmode="lin" valueType="num">
                                      <p:cBhvr>
                                        <p:cTn id="29" dur="1000" fill="hold"/>
                                        <p:tgtEl>
                                          <p:spTgt spid="50">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50">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0">
                                            <p:txEl>
                                              <p:pRg st="9" end="9"/>
                                            </p:txEl>
                                          </p:spTgt>
                                        </p:tgtEl>
                                        <p:attrNameLst>
                                          <p:attrName>style.visibility</p:attrName>
                                        </p:attrNameLst>
                                      </p:cBhvr>
                                      <p:to>
                                        <p:strVal val="visible"/>
                                      </p:to>
                                    </p:set>
                                    <p:animEffect transition="in" filter="fade">
                                      <p:cBhvr>
                                        <p:cTn id="35" dur="1000"/>
                                        <p:tgtEl>
                                          <p:spTgt spid="50">
                                            <p:txEl>
                                              <p:pRg st="9" end="9"/>
                                            </p:txEl>
                                          </p:spTgt>
                                        </p:tgtEl>
                                      </p:cBhvr>
                                    </p:animEffect>
                                    <p:anim calcmode="lin" valueType="num">
                                      <p:cBhvr>
                                        <p:cTn id="36" dur="1000" fill="hold"/>
                                        <p:tgtEl>
                                          <p:spTgt spid="50">
                                            <p:txEl>
                                              <p:pRg st="9" end="9"/>
                                            </p:txEl>
                                          </p:spTgt>
                                        </p:tgtEl>
                                        <p:attrNameLst>
                                          <p:attrName>ppt_x</p:attrName>
                                        </p:attrNameLst>
                                      </p:cBhvr>
                                      <p:tavLst>
                                        <p:tav tm="0">
                                          <p:val>
                                            <p:strVal val="#ppt_x"/>
                                          </p:val>
                                        </p:tav>
                                        <p:tav tm="100000">
                                          <p:val>
                                            <p:strVal val="#ppt_x"/>
                                          </p:val>
                                        </p:tav>
                                      </p:tavLst>
                                    </p:anim>
                                    <p:anim calcmode="lin" valueType="num">
                                      <p:cBhvr>
                                        <p:cTn id="37" dur="1000" fill="hold"/>
                                        <p:tgtEl>
                                          <p:spTgt spid="50">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831166" y="228600"/>
            <a:ext cx="7855634" cy="629529"/>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00A4E4"/>
              </a:buClr>
              <a:buSzPts val="2400"/>
              <a:buFont typeface="Arial"/>
              <a:buNone/>
            </a:pPr>
            <a:r>
              <a:rPr lang="en-US" dirty="0"/>
              <a:t>National Certification Exams/APRN Consensus Model</a:t>
            </a:r>
            <a:endParaRPr dirty="0"/>
          </a:p>
        </p:txBody>
      </p:sp>
      <p:sp>
        <p:nvSpPr>
          <p:cNvPr id="56" name="Google Shape;56;p10"/>
          <p:cNvSpPr txBox="1">
            <a:spLocks noGrp="1"/>
          </p:cNvSpPr>
          <p:nvPr>
            <p:ph type="body" idx="1"/>
          </p:nvPr>
        </p:nvSpPr>
        <p:spPr>
          <a:xfrm>
            <a:off x="831166" y="958092"/>
            <a:ext cx="7877910" cy="4525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717174"/>
              </a:buClr>
              <a:buSzPts val="2000"/>
              <a:buFont typeface="Wingdings" panose="05000000000000000000" pitchFamily="2" charset="2"/>
              <a:buChar char="ü"/>
            </a:pPr>
            <a:r>
              <a:rPr lang="en-US" dirty="0"/>
              <a:t>American Nurses Credentialing Center (ANCC) </a:t>
            </a:r>
          </a:p>
          <a:p>
            <a:pPr marL="342900" lvl="0" indent="-342900" algn="l" rtl="0">
              <a:spcBef>
                <a:spcPts val="0"/>
              </a:spcBef>
              <a:spcAft>
                <a:spcPts val="0"/>
              </a:spcAft>
              <a:buClr>
                <a:srgbClr val="717174"/>
              </a:buClr>
              <a:buSzPts val="2000"/>
              <a:buFont typeface="Wingdings" panose="05000000000000000000" pitchFamily="2" charset="2"/>
              <a:buChar char="ü"/>
            </a:pPr>
            <a:endParaRPr lang="en-US" dirty="0"/>
          </a:p>
          <a:p>
            <a:pPr marL="342900" lvl="0" indent="-342900" algn="l" rtl="0">
              <a:spcBef>
                <a:spcPts val="0"/>
              </a:spcBef>
              <a:spcAft>
                <a:spcPts val="0"/>
              </a:spcAft>
              <a:buClr>
                <a:srgbClr val="717174"/>
              </a:buClr>
              <a:buSzPts val="2000"/>
              <a:buFont typeface="Wingdings" panose="05000000000000000000" pitchFamily="2" charset="2"/>
              <a:buChar char="ü"/>
            </a:pPr>
            <a:r>
              <a:rPr lang="en-US" dirty="0"/>
              <a:t>American Association of Nurse Practitioners (AANP) </a:t>
            </a:r>
          </a:p>
          <a:p>
            <a:pPr marL="342900" lvl="0" indent="-342900" algn="l" rtl="0">
              <a:spcBef>
                <a:spcPts val="0"/>
              </a:spcBef>
              <a:spcAft>
                <a:spcPts val="0"/>
              </a:spcAft>
              <a:buClr>
                <a:srgbClr val="717174"/>
              </a:buClr>
              <a:buSzPts val="2000"/>
              <a:buFont typeface="Wingdings" panose="05000000000000000000" pitchFamily="2" charset="2"/>
              <a:buChar char="ü"/>
            </a:pPr>
            <a:endParaRPr lang="en-US" dirty="0"/>
          </a:p>
          <a:p>
            <a:pPr marL="342900" lvl="0" indent="-342900" algn="l" rtl="0">
              <a:spcBef>
                <a:spcPts val="0"/>
              </a:spcBef>
              <a:spcAft>
                <a:spcPts val="0"/>
              </a:spcAft>
              <a:buClr>
                <a:srgbClr val="717174"/>
              </a:buClr>
              <a:buSzPts val="2000"/>
              <a:buFont typeface="Wingdings" panose="05000000000000000000" pitchFamily="2" charset="2"/>
              <a:buChar char="ü"/>
            </a:pPr>
            <a:r>
              <a:rPr lang="en-US" dirty="0"/>
              <a:t>National Council State Boards of Nursing (NCSBN)</a:t>
            </a:r>
          </a:p>
          <a:p>
            <a:pPr marL="342900" lvl="0" indent="-342900" algn="l" rtl="0">
              <a:spcBef>
                <a:spcPts val="0"/>
              </a:spcBef>
              <a:spcAft>
                <a:spcPts val="0"/>
              </a:spcAft>
              <a:buClr>
                <a:srgbClr val="717174"/>
              </a:buClr>
              <a:buSzPts val="2000"/>
              <a:buFont typeface="Wingdings" panose="05000000000000000000" pitchFamily="2" charset="2"/>
              <a:buChar char="ü"/>
            </a:pPr>
            <a:endParaRPr lang="en-US" dirty="0"/>
          </a:p>
          <a:p>
            <a:pPr marL="342900" lvl="0" indent="-342900">
              <a:spcBef>
                <a:spcPts val="0"/>
              </a:spcBef>
              <a:buFont typeface="Wingdings" panose="05000000000000000000" pitchFamily="2" charset="2"/>
              <a:buChar char="ü"/>
            </a:pPr>
            <a:r>
              <a:rPr lang="en-US" dirty="0"/>
              <a:t>APRN Regulation includes the essential elements: licensure, accreditation, certification and education (LACE). </a:t>
            </a:r>
          </a:p>
          <a:p>
            <a:pPr marL="342900" lvl="0" indent="-342900" algn="l" rtl="0">
              <a:spcBef>
                <a:spcPts val="0"/>
              </a:spcBef>
              <a:spcAft>
                <a:spcPts val="0"/>
              </a:spcAft>
              <a:buClr>
                <a:srgbClr val="717174"/>
              </a:buClr>
              <a:buSzPts val="2000"/>
              <a:buFont typeface="Wingdings" panose="05000000000000000000" pitchFamily="2" charset="2"/>
              <a:buChar char="ü"/>
            </a:pPr>
            <a:endParaRPr lang="en-US" dirty="0"/>
          </a:p>
          <a:p>
            <a:pPr marL="457200" lvl="1" indent="0">
              <a:spcBef>
                <a:spcPts val="0"/>
              </a:spcBef>
              <a:buSzPts val="2000"/>
            </a:pPr>
            <a:endParaRPr lang="en-US" dirty="0"/>
          </a:p>
          <a:p>
            <a:pPr marL="457200" lvl="1" indent="0">
              <a:spcBef>
                <a:spcPts val="0"/>
              </a:spcBef>
              <a:buSzPts val="2000"/>
            </a:pPr>
            <a:endParaRPr dirty="0"/>
          </a:p>
        </p:txBody>
      </p:sp>
    </p:spTree>
    <p:custDataLst>
      <p:tags r:id="rId1"/>
    </p:custDataLst>
    <p:extLst>
      <p:ext uri="{BB962C8B-B14F-4D97-AF65-F5344CB8AC3E}">
        <p14:creationId xmlns:p14="http://schemas.microsoft.com/office/powerpoint/2010/main" val="159492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6">
                                            <p:txEl>
                                              <p:pRg st="0" end="0"/>
                                            </p:txEl>
                                          </p:spTgt>
                                        </p:tgtEl>
                                        <p:attrNameLst>
                                          <p:attrName>style.visibility</p:attrName>
                                        </p:attrNameLst>
                                      </p:cBhvr>
                                      <p:to>
                                        <p:strVal val="visible"/>
                                      </p:to>
                                    </p:set>
                                    <p:animEffect transition="in" filter="fade">
                                      <p:cBhvr>
                                        <p:cTn id="7" dur="1000"/>
                                        <p:tgtEl>
                                          <p:spTgt spid="56">
                                            <p:txEl>
                                              <p:pRg st="0" end="0"/>
                                            </p:txEl>
                                          </p:spTgt>
                                        </p:tgtEl>
                                      </p:cBhvr>
                                    </p:animEffect>
                                    <p:anim calcmode="lin" valueType="num">
                                      <p:cBhvr>
                                        <p:cTn id="8" dur="10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6">
                                            <p:txEl>
                                              <p:pRg st="2" end="2"/>
                                            </p:txEl>
                                          </p:spTgt>
                                        </p:tgtEl>
                                        <p:attrNameLst>
                                          <p:attrName>style.visibility</p:attrName>
                                        </p:attrNameLst>
                                      </p:cBhvr>
                                      <p:to>
                                        <p:strVal val="visible"/>
                                      </p:to>
                                    </p:set>
                                    <p:animEffect transition="in" filter="fade">
                                      <p:cBhvr>
                                        <p:cTn id="14" dur="1000"/>
                                        <p:tgtEl>
                                          <p:spTgt spid="56">
                                            <p:txEl>
                                              <p:pRg st="2" end="2"/>
                                            </p:txEl>
                                          </p:spTgt>
                                        </p:tgtEl>
                                      </p:cBhvr>
                                    </p:animEffect>
                                    <p:anim calcmode="lin" valueType="num">
                                      <p:cBhvr>
                                        <p:cTn id="15" dur="1000" fill="hold"/>
                                        <p:tgtEl>
                                          <p:spTgt spid="5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6">
                                            <p:txEl>
                                              <p:pRg st="4" end="4"/>
                                            </p:txEl>
                                          </p:spTgt>
                                        </p:tgtEl>
                                        <p:attrNameLst>
                                          <p:attrName>style.visibility</p:attrName>
                                        </p:attrNameLst>
                                      </p:cBhvr>
                                      <p:to>
                                        <p:strVal val="visible"/>
                                      </p:to>
                                    </p:set>
                                    <p:animEffect transition="in" filter="fade">
                                      <p:cBhvr>
                                        <p:cTn id="21" dur="1000"/>
                                        <p:tgtEl>
                                          <p:spTgt spid="56">
                                            <p:txEl>
                                              <p:pRg st="4" end="4"/>
                                            </p:txEl>
                                          </p:spTgt>
                                        </p:tgtEl>
                                      </p:cBhvr>
                                    </p:animEffect>
                                    <p:anim calcmode="lin" valueType="num">
                                      <p:cBhvr>
                                        <p:cTn id="22" dur="1000" fill="hold"/>
                                        <p:tgtEl>
                                          <p:spTgt spid="56">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6">
                                            <p:txEl>
                                              <p:pRg st="6" end="6"/>
                                            </p:txEl>
                                          </p:spTgt>
                                        </p:tgtEl>
                                        <p:attrNameLst>
                                          <p:attrName>style.visibility</p:attrName>
                                        </p:attrNameLst>
                                      </p:cBhvr>
                                      <p:to>
                                        <p:strVal val="visible"/>
                                      </p:to>
                                    </p:set>
                                    <p:animEffect transition="in" filter="fade">
                                      <p:cBhvr>
                                        <p:cTn id="28" dur="1000"/>
                                        <p:tgtEl>
                                          <p:spTgt spid="56">
                                            <p:txEl>
                                              <p:pRg st="6" end="6"/>
                                            </p:txEl>
                                          </p:spTgt>
                                        </p:tgtEl>
                                      </p:cBhvr>
                                    </p:animEffect>
                                    <p:anim calcmode="lin" valueType="num">
                                      <p:cBhvr>
                                        <p:cTn id="29" dur="1000" fill="hold"/>
                                        <p:tgtEl>
                                          <p:spTgt spid="56">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5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457200"/>
            <a:ext cx="7924800" cy="5105400"/>
          </a:xfrm>
          <a:prstGeom prst="rect">
            <a:avLst/>
          </a:prstGeom>
        </p:spPr>
      </p:pic>
    </p:spTree>
    <p:custDataLst>
      <p:tags r:id="rId1"/>
    </p:custDataLst>
    <p:extLst>
      <p:ext uri="{BB962C8B-B14F-4D97-AF65-F5344CB8AC3E}">
        <p14:creationId xmlns:p14="http://schemas.microsoft.com/office/powerpoint/2010/main" val="15832603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30"/>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848</TotalTime>
  <Words>2543</Words>
  <Application>Microsoft Office PowerPoint</Application>
  <PresentationFormat>On-screen Show (4:3)</PresentationFormat>
  <Paragraphs>180</Paragraphs>
  <Slides>30</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Wingdings</vt:lpstr>
      <vt:lpstr>Office Theme</vt:lpstr>
      <vt:lpstr> CANP Student Nurse Practitioner Leadership Workshop:  Understanding Board Regulation, Implications and Issues for Practice, and Professional Roles in Health Care Delivery  </vt:lpstr>
      <vt:lpstr>Objectives</vt:lpstr>
      <vt:lpstr>Disclosures</vt:lpstr>
      <vt:lpstr>Copyright Policy</vt:lpstr>
      <vt:lpstr>Future NP Role in Health Care Delivery</vt:lpstr>
      <vt:lpstr>Future NP Role in Health Care Delivery</vt:lpstr>
      <vt:lpstr>Regulatory Model and Standardized Procedures-CA</vt:lpstr>
      <vt:lpstr>National Certification Exams/APRN Consensus Model</vt:lpstr>
      <vt:lpstr>PowerPoint Presentation</vt:lpstr>
      <vt:lpstr>Regulation Changes Approved by OAL</vt:lpstr>
      <vt:lpstr>CA Furnishing Number</vt:lpstr>
      <vt:lpstr>NPI Number</vt:lpstr>
      <vt:lpstr>NPI Numbers</vt:lpstr>
      <vt:lpstr>DEA License &amp; Number</vt:lpstr>
      <vt:lpstr>Scheduled Classes</vt:lpstr>
      <vt:lpstr>Scheduled Classes</vt:lpstr>
      <vt:lpstr>Scheduled Classes</vt:lpstr>
      <vt:lpstr>DEA Links and Forms</vt:lpstr>
      <vt:lpstr>New Controlled Substance Prescription Form</vt:lpstr>
      <vt:lpstr>CARA Legislation for Addiction Management</vt:lpstr>
      <vt:lpstr>CARA Requirements to Qualify NPs/PAs in OUD Tx</vt:lpstr>
      <vt:lpstr>Chaptered bill AB 2760 : Naloxone for Prescribers</vt:lpstr>
      <vt:lpstr>AB 1753: Unique Serial Number</vt:lpstr>
      <vt:lpstr>Professional Liability Insurance</vt:lpstr>
      <vt:lpstr>PowerPoint Presentation</vt:lpstr>
      <vt:lpstr>NSO</vt:lpstr>
      <vt:lpstr>How Best to Contract &amp; Negotiate as a NP</vt:lpstr>
      <vt:lpstr>Contract Negotiations &amp; Strategies</vt:lpstr>
      <vt:lpstr>Contract Negotiations Resources &amp; Articles</vt:lpstr>
      <vt:lpstr>Thank YOU</vt:lpstr>
    </vt:vector>
  </TitlesOfParts>
  <Company>Wallrich Landi IMC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Susan Landi</dc:creator>
  <cp:lastModifiedBy>Erin Meyer</cp:lastModifiedBy>
  <cp:revision>62</cp:revision>
  <dcterms:created xsi:type="dcterms:W3CDTF">2012-04-17T22:52:46Z</dcterms:created>
  <dcterms:modified xsi:type="dcterms:W3CDTF">2019-10-03T13:08:12Z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0EBA455B-FB3B-4DD6-9981-46E1D0D4E858</vt:lpwstr>
  </property>
  <property fmtid="{D5CDD505-2E9C-101B-9397-08002B2CF9AE}" pid="3" name="ArticulatePath">
    <vt:lpwstr>CANP Power Point Template</vt:lpwstr>
  </property>
</Properties>
</file>